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53" r:id="rId2"/>
    <p:sldId id="387" r:id="rId3"/>
    <p:sldId id="367" r:id="rId4"/>
    <p:sldId id="365" r:id="rId5"/>
    <p:sldId id="364" r:id="rId6"/>
    <p:sldId id="370" r:id="rId7"/>
    <p:sldId id="371" r:id="rId8"/>
    <p:sldId id="390" r:id="rId9"/>
    <p:sldId id="392" r:id="rId10"/>
    <p:sldId id="391" r:id="rId11"/>
    <p:sldId id="393" r:id="rId12"/>
  </p:sldIdLst>
  <p:sldSz cx="12192000" cy="6858000"/>
  <p:notesSz cx="6797675" cy="9926638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C1839-4D85-1845-BA86-7D8821CBF23E}" v="9" dt="2024-10-14T12:15:18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5"/>
    <p:restoredTop sz="94248" autoAdjust="0"/>
  </p:normalViewPr>
  <p:slideViewPr>
    <p:cSldViewPr snapToGrid="0" snapToObjects="1">
      <p:cViewPr varScale="1">
        <p:scale>
          <a:sx n="145" d="100"/>
          <a:sy n="145" d="100"/>
        </p:scale>
        <p:origin x="32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Thore Smedbold" userId="694ec349-efef-4bbf-8004-0ce275cf02b0" providerId="ADAL" clId="{144C1839-4D85-1845-BA86-7D8821CBF23E}"/>
    <pc:docChg chg="custSel delSld modSld sldOrd">
      <pc:chgData name="Hans Thore Smedbold" userId="694ec349-efef-4bbf-8004-0ce275cf02b0" providerId="ADAL" clId="{144C1839-4D85-1845-BA86-7D8821CBF23E}" dt="2024-10-14T12:16:12.940" v="134" actId="113"/>
      <pc:docMkLst>
        <pc:docMk/>
      </pc:docMkLst>
      <pc:sldChg chg="modSp mod">
        <pc:chgData name="Hans Thore Smedbold" userId="694ec349-efef-4bbf-8004-0ce275cf02b0" providerId="ADAL" clId="{144C1839-4D85-1845-BA86-7D8821CBF23E}" dt="2024-10-14T12:16:12.940" v="134" actId="113"/>
        <pc:sldMkLst>
          <pc:docMk/>
          <pc:sldMk cId="4185140336" sldId="353"/>
        </pc:sldMkLst>
        <pc:spChg chg="mod">
          <ac:chgData name="Hans Thore Smedbold" userId="694ec349-efef-4bbf-8004-0ce275cf02b0" providerId="ADAL" clId="{144C1839-4D85-1845-BA86-7D8821CBF23E}" dt="2024-10-14T12:16:12.940" v="134" actId="113"/>
          <ac:spMkLst>
            <pc:docMk/>
            <pc:sldMk cId="4185140336" sldId="353"/>
            <ac:spMk id="2" creationId="{00000000-0000-0000-0000-000000000000}"/>
          </ac:spMkLst>
        </pc:spChg>
      </pc:sldChg>
      <pc:sldChg chg="modSp mod">
        <pc:chgData name="Hans Thore Smedbold" userId="694ec349-efef-4bbf-8004-0ce275cf02b0" providerId="ADAL" clId="{144C1839-4D85-1845-BA86-7D8821CBF23E}" dt="2024-10-14T12:16:05.032" v="133" actId="113"/>
        <pc:sldMkLst>
          <pc:docMk/>
          <pc:sldMk cId="165668961" sldId="367"/>
        </pc:sldMkLst>
        <pc:spChg chg="mod">
          <ac:chgData name="Hans Thore Smedbold" userId="694ec349-efef-4bbf-8004-0ce275cf02b0" providerId="ADAL" clId="{144C1839-4D85-1845-BA86-7D8821CBF23E}" dt="2024-10-14T12:16:05.032" v="133" actId="113"/>
          <ac:spMkLst>
            <pc:docMk/>
            <pc:sldMk cId="165668961" sldId="367"/>
            <ac:spMk id="2" creationId="{079E8095-8A2C-B945-8248-593A11B95C1D}"/>
          </ac:spMkLst>
        </pc:spChg>
      </pc:sldChg>
      <pc:sldChg chg="addSp delSp modSp mod delAnim modAnim">
        <pc:chgData name="Hans Thore Smedbold" userId="694ec349-efef-4bbf-8004-0ce275cf02b0" providerId="ADAL" clId="{144C1839-4D85-1845-BA86-7D8821CBF23E}" dt="2024-10-14T12:15:49.084" v="131" actId="113"/>
        <pc:sldMkLst>
          <pc:docMk/>
          <pc:sldMk cId="1624722081" sldId="391"/>
        </pc:sldMkLst>
        <pc:spChg chg="mod">
          <ac:chgData name="Hans Thore Smedbold" userId="694ec349-efef-4bbf-8004-0ce275cf02b0" providerId="ADAL" clId="{144C1839-4D85-1845-BA86-7D8821CBF23E}" dt="2024-10-14T12:15:49.084" v="131" actId="113"/>
          <ac:spMkLst>
            <pc:docMk/>
            <pc:sldMk cId="1624722081" sldId="391"/>
            <ac:spMk id="2" creationId="{567B9F53-FA4C-8AFA-7B8E-7D52E6B1CBFD}"/>
          </ac:spMkLst>
        </pc:spChg>
        <pc:spChg chg="add mod">
          <ac:chgData name="Hans Thore Smedbold" userId="694ec349-efef-4bbf-8004-0ce275cf02b0" providerId="ADAL" clId="{144C1839-4D85-1845-BA86-7D8821CBF23E}" dt="2024-10-14T12:12:46.426" v="75" actId="1076"/>
          <ac:spMkLst>
            <pc:docMk/>
            <pc:sldMk cId="1624722081" sldId="391"/>
            <ac:spMk id="6" creationId="{9B638D0F-8D93-2B8E-C7E9-ABE1F1E1E9BD}"/>
          </ac:spMkLst>
        </pc:spChg>
        <pc:spChg chg="add mod">
          <ac:chgData name="Hans Thore Smedbold" userId="694ec349-efef-4bbf-8004-0ce275cf02b0" providerId="ADAL" clId="{144C1839-4D85-1845-BA86-7D8821CBF23E}" dt="2024-10-14T12:12:43.355" v="74" actId="1076"/>
          <ac:spMkLst>
            <pc:docMk/>
            <pc:sldMk cId="1624722081" sldId="391"/>
            <ac:spMk id="7" creationId="{8F037754-66EA-FC6D-FC83-EA79446128E1}"/>
          </ac:spMkLst>
        </pc:spChg>
        <pc:picChg chg="add del mod">
          <ac:chgData name="Hans Thore Smedbold" userId="694ec349-efef-4bbf-8004-0ce275cf02b0" providerId="ADAL" clId="{144C1839-4D85-1845-BA86-7D8821CBF23E}" dt="2024-10-14T12:10:15.542" v="6" actId="478"/>
          <ac:picMkLst>
            <pc:docMk/>
            <pc:sldMk cId="1624722081" sldId="391"/>
            <ac:picMk id="3" creationId="{51E60B25-51D6-3955-3EBD-04E5DBC2E22F}"/>
          </ac:picMkLst>
        </pc:picChg>
      </pc:sldChg>
      <pc:sldChg chg="modSp mod">
        <pc:chgData name="Hans Thore Smedbold" userId="694ec349-efef-4bbf-8004-0ce275cf02b0" providerId="ADAL" clId="{144C1839-4D85-1845-BA86-7D8821CBF23E}" dt="2024-10-14T12:15:59.253" v="132" actId="113"/>
        <pc:sldMkLst>
          <pc:docMk/>
          <pc:sldMk cId="28682698" sldId="392"/>
        </pc:sldMkLst>
        <pc:spChg chg="mod">
          <ac:chgData name="Hans Thore Smedbold" userId="694ec349-efef-4bbf-8004-0ce275cf02b0" providerId="ADAL" clId="{144C1839-4D85-1845-BA86-7D8821CBF23E}" dt="2024-10-14T12:15:59.253" v="132" actId="113"/>
          <ac:spMkLst>
            <pc:docMk/>
            <pc:sldMk cId="28682698" sldId="392"/>
            <ac:spMk id="2" creationId="{571AD03C-7024-1E06-CBA5-AC43C3763E70}"/>
          </ac:spMkLst>
        </pc:spChg>
      </pc:sldChg>
      <pc:sldChg chg="addSp delSp modSp mod">
        <pc:chgData name="Hans Thore Smedbold" userId="694ec349-efef-4bbf-8004-0ce275cf02b0" providerId="ADAL" clId="{144C1839-4D85-1845-BA86-7D8821CBF23E}" dt="2024-10-14T12:15:44.264" v="130" actId="113"/>
        <pc:sldMkLst>
          <pc:docMk/>
          <pc:sldMk cId="2689871687" sldId="393"/>
        </pc:sldMkLst>
        <pc:spChg chg="mod">
          <ac:chgData name="Hans Thore Smedbold" userId="694ec349-efef-4bbf-8004-0ce275cf02b0" providerId="ADAL" clId="{144C1839-4D85-1845-BA86-7D8821CBF23E}" dt="2024-10-14T12:15:44.264" v="130" actId="113"/>
          <ac:spMkLst>
            <pc:docMk/>
            <pc:sldMk cId="2689871687" sldId="393"/>
            <ac:spMk id="2" creationId="{E4097F69-4DB0-8DDD-83FD-50980A81C966}"/>
          </ac:spMkLst>
        </pc:spChg>
        <pc:spChg chg="mod">
          <ac:chgData name="Hans Thore Smedbold" userId="694ec349-efef-4bbf-8004-0ce275cf02b0" providerId="ADAL" clId="{144C1839-4D85-1845-BA86-7D8821CBF23E}" dt="2024-10-14T12:15:11.378" v="79" actId="1076"/>
          <ac:spMkLst>
            <pc:docMk/>
            <pc:sldMk cId="2689871687" sldId="393"/>
            <ac:spMk id="3" creationId="{94E56D0B-1992-F0F9-2F40-CA2C317A17A5}"/>
          </ac:spMkLst>
        </pc:spChg>
        <pc:spChg chg="add mod">
          <ac:chgData name="Hans Thore Smedbold" userId="694ec349-efef-4bbf-8004-0ce275cf02b0" providerId="ADAL" clId="{144C1839-4D85-1845-BA86-7D8821CBF23E}" dt="2024-10-14T12:15:07.400" v="78" actId="1076"/>
          <ac:spMkLst>
            <pc:docMk/>
            <pc:sldMk cId="2689871687" sldId="393"/>
            <ac:spMk id="5" creationId="{122C57B1-BB84-D203-04DB-DC02F976BD66}"/>
          </ac:spMkLst>
        </pc:spChg>
        <pc:spChg chg="add del mod">
          <ac:chgData name="Hans Thore Smedbold" userId="694ec349-efef-4bbf-8004-0ce275cf02b0" providerId="ADAL" clId="{144C1839-4D85-1845-BA86-7D8821CBF23E}" dt="2024-10-14T12:15:39.587" v="129" actId="478"/>
          <ac:spMkLst>
            <pc:docMk/>
            <pc:sldMk cId="2689871687" sldId="393"/>
            <ac:spMk id="6" creationId="{4126859E-D977-6B5D-46B5-1DA9C60072ED}"/>
          </ac:spMkLst>
        </pc:spChg>
      </pc:sldChg>
      <pc:sldChg chg="addSp delSp modSp del mod ord delAnim modAnim">
        <pc:chgData name="Hans Thore Smedbold" userId="694ec349-efef-4bbf-8004-0ce275cf02b0" providerId="ADAL" clId="{144C1839-4D85-1845-BA86-7D8821CBF23E}" dt="2024-10-14T09:42:04.916" v="5" actId="2696"/>
        <pc:sldMkLst>
          <pc:docMk/>
          <pc:sldMk cId="2850379936" sldId="394"/>
        </pc:sldMkLst>
        <pc:picChg chg="add del mod">
          <ac:chgData name="Hans Thore Smedbold" userId="694ec349-efef-4bbf-8004-0ce275cf02b0" providerId="ADAL" clId="{144C1839-4D85-1845-BA86-7D8821CBF23E}" dt="2024-10-14T09:41:50.355" v="2" actId="21"/>
          <ac:picMkLst>
            <pc:docMk/>
            <pc:sldMk cId="2850379936" sldId="394"/>
            <ac:picMk id="3" creationId="{CE400A9C-F598-0C9E-ECAB-A51C83B961A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08A5A-A799-434B-930B-D4B9C4BA8D5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D7C209A-7828-4401-A8D5-0771FC6CD661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Planlegge og sette mål for HMS-arbeidet</a:t>
          </a:r>
        </a:p>
      </dgm:t>
    </dgm:pt>
    <dgm:pt modelId="{DF333957-CDDB-4815-8A34-A4E8611BE641}" type="parTrans" cxnId="{8E549CD6-BCB2-4322-90BE-81293A0E0999}">
      <dgm:prSet/>
      <dgm:spPr/>
      <dgm:t>
        <a:bodyPr/>
        <a:lstStyle/>
        <a:p>
          <a:endParaRPr lang="nb-NO"/>
        </a:p>
      </dgm:t>
    </dgm:pt>
    <dgm:pt modelId="{A469F2A0-4608-4790-8C26-2621E5E83F9A}" type="sibTrans" cxnId="{8E549CD6-BCB2-4322-90BE-81293A0E0999}">
      <dgm:prSet/>
      <dgm:spPr/>
      <dgm:t>
        <a:bodyPr/>
        <a:lstStyle/>
        <a:p>
          <a:endParaRPr lang="nb-NO"/>
        </a:p>
      </dgm:t>
    </dgm:pt>
    <dgm:pt modelId="{1F808422-F45D-428D-A94A-B37F10E58E15}">
      <dgm:prSet phldrT="[Tekst]" custT="1"/>
      <dgm:spPr/>
      <dgm:t>
        <a:bodyPr/>
        <a:lstStyle/>
        <a:p>
          <a:r>
            <a:rPr lang="nb-NO" sz="2200" dirty="0"/>
            <a:t>Kartlegge og risiko-vurdere</a:t>
          </a:r>
        </a:p>
      </dgm:t>
    </dgm:pt>
    <dgm:pt modelId="{A257B8F2-66B1-4CC7-8D14-AA65A78287BC}" type="parTrans" cxnId="{C34AEB8A-D5BE-4D22-A934-D66833658A93}">
      <dgm:prSet/>
      <dgm:spPr/>
      <dgm:t>
        <a:bodyPr/>
        <a:lstStyle/>
        <a:p>
          <a:endParaRPr lang="nb-NO"/>
        </a:p>
      </dgm:t>
    </dgm:pt>
    <dgm:pt modelId="{FC2B1A35-2D1D-4AD9-A8FA-40EDA1686224}" type="sibTrans" cxnId="{C34AEB8A-D5BE-4D22-A934-D66833658A93}">
      <dgm:prSet/>
      <dgm:spPr/>
      <dgm:t>
        <a:bodyPr/>
        <a:lstStyle/>
        <a:p>
          <a:endParaRPr lang="nb-NO"/>
        </a:p>
      </dgm:t>
    </dgm:pt>
    <dgm:pt modelId="{3D842060-30E2-4FD2-B940-E0ABEBEB960A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/>
            <a:t>Beslutte og gjennomføre tiltak</a:t>
          </a:r>
        </a:p>
      </dgm:t>
    </dgm:pt>
    <dgm:pt modelId="{0DB06154-7A56-44A6-A5FC-5E0697C9B974}" type="parTrans" cxnId="{F908AC84-5867-4EBB-BE4B-D902BD50DC5F}">
      <dgm:prSet/>
      <dgm:spPr/>
      <dgm:t>
        <a:bodyPr/>
        <a:lstStyle/>
        <a:p>
          <a:endParaRPr lang="nb-NO"/>
        </a:p>
      </dgm:t>
    </dgm:pt>
    <dgm:pt modelId="{2656372F-6DA8-478F-BFA1-5B1AA4B23B44}" type="sibTrans" cxnId="{F908AC84-5867-4EBB-BE4B-D902BD50DC5F}">
      <dgm:prSet/>
      <dgm:spPr/>
      <dgm:t>
        <a:bodyPr/>
        <a:lstStyle/>
        <a:p>
          <a:endParaRPr lang="nb-NO"/>
        </a:p>
      </dgm:t>
    </dgm:pt>
    <dgm:pt modelId="{CB5A6BFA-553C-4A72-B3A8-DF5AC2396ED0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Overvåke / Evaluere effekt</a:t>
          </a:r>
        </a:p>
      </dgm:t>
    </dgm:pt>
    <dgm:pt modelId="{6E8FE318-518A-4E08-9756-67EB249127E7}" type="parTrans" cxnId="{663E5D1E-CD2B-4BA5-930C-4B1C53EA3E35}">
      <dgm:prSet/>
      <dgm:spPr/>
      <dgm:t>
        <a:bodyPr/>
        <a:lstStyle/>
        <a:p>
          <a:endParaRPr lang="nb-NO"/>
        </a:p>
      </dgm:t>
    </dgm:pt>
    <dgm:pt modelId="{A6606856-2B73-4765-91E7-15EE6E9A4054}" type="sibTrans" cxnId="{663E5D1E-CD2B-4BA5-930C-4B1C53EA3E35}">
      <dgm:prSet/>
      <dgm:spPr/>
      <dgm:t>
        <a:bodyPr/>
        <a:lstStyle/>
        <a:p>
          <a:endParaRPr lang="nb-NO"/>
        </a:p>
      </dgm:t>
    </dgm:pt>
    <dgm:pt modelId="{8CF86CBE-7C78-400C-9D68-03C1C102022B}" type="pres">
      <dgm:prSet presAssocID="{67F08A5A-A799-434B-930B-D4B9C4BA8D50}" presName="cycle" presStyleCnt="0">
        <dgm:presLayoutVars>
          <dgm:dir/>
          <dgm:resizeHandles val="exact"/>
        </dgm:presLayoutVars>
      </dgm:prSet>
      <dgm:spPr/>
    </dgm:pt>
    <dgm:pt modelId="{3E43025D-121A-45F3-A585-56F4D1E40FB6}" type="pres">
      <dgm:prSet presAssocID="{FD7C209A-7828-4401-A8D5-0771FC6CD661}" presName="node" presStyleLbl="node1" presStyleIdx="0" presStyleCnt="4">
        <dgm:presLayoutVars>
          <dgm:bulletEnabled val="1"/>
        </dgm:presLayoutVars>
      </dgm:prSet>
      <dgm:spPr/>
    </dgm:pt>
    <dgm:pt modelId="{F6A7539C-FC1B-4F96-BC17-F1F74A0FAF5F}" type="pres">
      <dgm:prSet presAssocID="{A469F2A0-4608-4790-8C26-2621E5E83F9A}" presName="sibTrans" presStyleLbl="sibTrans2D1" presStyleIdx="0" presStyleCnt="4"/>
      <dgm:spPr/>
    </dgm:pt>
    <dgm:pt modelId="{8871D6B4-B614-42DB-A426-3E2162D0A02B}" type="pres">
      <dgm:prSet presAssocID="{A469F2A0-4608-4790-8C26-2621E5E83F9A}" presName="connectorText" presStyleLbl="sibTrans2D1" presStyleIdx="0" presStyleCnt="4"/>
      <dgm:spPr/>
    </dgm:pt>
    <dgm:pt modelId="{AAF0F924-6331-49DA-B570-07BE35C6A675}" type="pres">
      <dgm:prSet presAssocID="{1F808422-F45D-428D-A94A-B37F10E58E15}" presName="node" presStyleLbl="node1" presStyleIdx="1" presStyleCnt="4">
        <dgm:presLayoutVars>
          <dgm:bulletEnabled val="1"/>
        </dgm:presLayoutVars>
      </dgm:prSet>
      <dgm:spPr/>
    </dgm:pt>
    <dgm:pt modelId="{66ED9F6B-4B5B-4352-9D54-0B5E5874A00B}" type="pres">
      <dgm:prSet presAssocID="{FC2B1A35-2D1D-4AD9-A8FA-40EDA1686224}" presName="sibTrans" presStyleLbl="sibTrans2D1" presStyleIdx="1" presStyleCnt="4"/>
      <dgm:spPr/>
    </dgm:pt>
    <dgm:pt modelId="{E65F4FC1-8DCB-42F6-A6DA-0FAA0DBDB8BA}" type="pres">
      <dgm:prSet presAssocID="{FC2B1A35-2D1D-4AD9-A8FA-40EDA1686224}" presName="connectorText" presStyleLbl="sibTrans2D1" presStyleIdx="1" presStyleCnt="4"/>
      <dgm:spPr/>
    </dgm:pt>
    <dgm:pt modelId="{B6AB498E-D0E6-4161-AEBD-C50387E8B7A9}" type="pres">
      <dgm:prSet presAssocID="{3D842060-30E2-4FD2-B940-E0ABEBEB960A}" presName="node" presStyleLbl="node1" presStyleIdx="2" presStyleCnt="4">
        <dgm:presLayoutVars>
          <dgm:bulletEnabled val="1"/>
        </dgm:presLayoutVars>
      </dgm:prSet>
      <dgm:spPr/>
    </dgm:pt>
    <dgm:pt modelId="{EF6A38EB-281A-453D-8FAE-136C9F595CBD}" type="pres">
      <dgm:prSet presAssocID="{2656372F-6DA8-478F-BFA1-5B1AA4B23B44}" presName="sibTrans" presStyleLbl="sibTrans2D1" presStyleIdx="2" presStyleCnt="4"/>
      <dgm:spPr/>
    </dgm:pt>
    <dgm:pt modelId="{0C36BE4A-0A59-4514-8469-32FF7CB18F69}" type="pres">
      <dgm:prSet presAssocID="{2656372F-6DA8-478F-BFA1-5B1AA4B23B44}" presName="connectorText" presStyleLbl="sibTrans2D1" presStyleIdx="2" presStyleCnt="4"/>
      <dgm:spPr/>
    </dgm:pt>
    <dgm:pt modelId="{BEC404DB-EC41-4917-9852-E124E5F3A42A}" type="pres">
      <dgm:prSet presAssocID="{CB5A6BFA-553C-4A72-B3A8-DF5AC2396ED0}" presName="node" presStyleLbl="node1" presStyleIdx="3" presStyleCnt="4">
        <dgm:presLayoutVars>
          <dgm:bulletEnabled val="1"/>
        </dgm:presLayoutVars>
      </dgm:prSet>
      <dgm:spPr/>
    </dgm:pt>
    <dgm:pt modelId="{2D3432F9-6A5C-4246-BB94-26D3EB3B5236}" type="pres">
      <dgm:prSet presAssocID="{A6606856-2B73-4765-91E7-15EE6E9A4054}" presName="sibTrans" presStyleLbl="sibTrans2D1" presStyleIdx="3" presStyleCnt="4"/>
      <dgm:spPr/>
    </dgm:pt>
    <dgm:pt modelId="{6F9DC171-CFF4-4BAD-9622-5F731AD0C47D}" type="pres">
      <dgm:prSet presAssocID="{A6606856-2B73-4765-91E7-15EE6E9A4054}" presName="connectorText" presStyleLbl="sibTrans2D1" presStyleIdx="3" presStyleCnt="4"/>
      <dgm:spPr/>
    </dgm:pt>
  </dgm:ptLst>
  <dgm:cxnLst>
    <dgm:cxn modelId="{663E5D1E-CD2B-4BA5-930C-4B1C53EA3E35}" srcId="{67F08A5A-A799-434B-930B-D4B9C4BA8D50}" destId="{CB5A6BFA-553C-4A72-B3A8-DF5AC2396ED0}" srcOrd="3" destOrd="0" parTransId="{6E8FE318-518A-4E08-9756-67EB249127E7}" sibTransId="{A6606856-2B73-4765-91E7-15EE6E9A4054}"/>
    <dgm:cxn modelId="{47CADD26-EBD7-4847-B905-B97DE81590EA}" type="presOf" srcId="{FC2B1A35-2D1D-4AD9-A8FA-40EDA1686224}" destId="{66ED9F6B-4B5B-4352-9D54-0B5E5874A00B}" srcOrd="0" destOrd="0" presId="urn:microsoft.com/office/officeart/2005/8/layout/cycle2"/>
    <dgm:cxn modelId="{11117C3C-66BD-4169-AB30-92644A8176BC}" type="presOf" srcId="{2656372F-6DA8-478F-BFA1-5B1AA4B23B44}" destId="{0C36BE4A-0A59-4514-8469-32FF7CB18F69}" srcOrd="1" destOrd="0" presId="urn:microsoft.com/office/officeart/2005/8/layout/cycle2"/>
    <dgm:cxn modelId="{52066C60-0EA4-42F4-BECE-538B03916B53}" type="presOf" srcId="{67F08A5A-A799-434B-930B-D4B9C4BA8D50}" destId="{8CF86CBE-7C78-400C-9D68-03C1C102022B}" srcOrd="0" destOrd="0" presId="urn:microsoft.com/office/officeart/2005/8/layout/cycle2"/>
    <dgm:cxn modelId="{F908AC84-5867-4EBB-BE4B-D902BD50DC5F}" srcId="{67F08A5A-A799-434B-930B-D4B9C4BA8D50}" destId="{3D842060-30E2-4FD2-B940-E0ABEBEB960A}" srcOrd="2" destOrd="0" parTransId="{0DB06154-7A56-44A6-A5FC-5E0697C9B974}" sibTransId="{2656372F-6DA8-478F-BFA1-5B1AA4B23B44}"/>
    <dgm:cxn modelId="{C34AEB8A-D5BE-4D22-A934-D66833658A93}" srcId="{67F08A5A-A799-434B-930B-D4B9C4BA8D50}" destId="{1F808422-F45D-428D-A94A-B37F10E58E15}" srcOrd="1" destOrd="0" parTransId="{A257B8F2-66B1-4CC7-8D14-AA65A78287BC}" sibTransId="{FC2B1A35-2D1D-4AD9-A8FA-40EDA1686224}"/>
    <dgm:cxn modelId="{F1826B8C-F5D6-43BB-BBC5-DFA65BC657F3}" type="presOf" srcId="{A6606856-2B73-4765-91E7-15EE6E9A4054}" destId="{2D3432F9-6A5C-4246-BB94-26D3EB3B5236}" srcOrd="0" destOrd="0" presId="urn:microsoft.com/office/officeart/2005/8/layout/cycle2"/>
    <dgm:cxn modelId="{66A814A7-9760-47BD-84BC-B055CFB42013}" type="presOf" srcId="{FC2B1A35-2D1D-4AD9-A8FA-40EDA1686224}" destId="{E65F4FC1-8DCB-42F6-A6DA-0FAA0DBDB8BA}" srcOrd="1" destOrd="0" presId="urn:microsoft.com/office/officeart/2005/8/layout/cycle2"/>
    <dgm:cxn modelId="{92AE53AB-19C4-4CD1-A82B-8D0166F1BF17}" type="presOf" srcId="{2656372F-6DA8-478F-BFA1-5B1AA4B23B44}" destId="{EF6A38EB-281A-453D-8FAE-136C9F595CBD}" srcOrd="0" destOrd="0" presId="urn:microsoft.com/office/officeart/2005/8/layout/cycle2"/>
    <dgm:cxn modelId="{7FCFBEB5-0D4F-4A89-B163-58AE6FC65EED}" type="presOf" srcId="{FD7C209A-7828-4401-A8D5-0771FC6CD661}" destId="{3E43025D-121A-45F3-A585-56F4D1E40FB6}" srcOrd="0" destOrd="0" presId="urn:microsoft.com/office/officeart/2005/8/layout/cycle2"/>
    <dgm:cxn modelId="{8BDA93BB-6CB2-4B3A-B6E7-E93CE5C06F14}" type="presOf" srcId="{1F808422-F45D-428D-A94A-B37F10E58E15}" destId="{AAF0F924-6331-49DA-B570-07BE35C6A675}" srcOrd="0" destOrd="0" presId="urn:microsoft.com/office/officeart/2005/8/layout/cycle2"/>
    <dgm:cxn modelId="{19E838D1-72D0-44BD-924B-B872440FBD3B}" type="presOf" srcId="{CB5A6BFA-553C-4A72-B3A8-DF5AC2396ED0}" destId="{BEC404DB-EC41-4917-9852-E124E5F3A42A}" srcOrd="0" destOrd="0" presId="urn:microsoft.com/office/officeart/2005/8/layout/cycle2"/>
    <dgm:cxn modelId="{8E549CD6-BCB2-4322-90BE-81293A0E0999}" srcId="{67F08A5A-A799-434B-930B-D4B9C4BA8D50}" destId="{FD7C209A-7828-4401-A8D5-0771FC6CD661}" srcOrd="0" destOrd="0" parTransId="{DF333957-CDDB-4815-8A34-A4E8611BE641}" sibTransId="{A469F2A0-4608-4790-8C26-2621E5E83F9A}"/>
    <dgm:cxn modelId="{E99610D8-7DFD-4A03-BC2F-A42E4EE8774A}" type="presOf" srcId="{3D842060-30E2-4FD2-B940-E0ABEBEB960A}" destId="{B6AB498E-D0E6-4161-AEBD-C50387E8B7A9}" srcOrd="0" destOrd="0" presId="urn:microsoft.com/office/officeart/2005/8/layout/cycle2"/>
    <dgm:cxn modelId="{AD13B7F1-80A0-45F1-929C-8EA455E8C819}" type="presOf" srcId="{A469F2A0-4608-4790-8C26-2621E5E83F9A}" destId="{8871D6B4-B614-42DB-A426-3E2162D0A02B}" srcOrd="1" destOrd="0" presId="urn:microsoft.com/office/officeart/2005/8/layout/cycle2"/>
    <dgm:cxn modelId="{E4690DF5-AF4A-4787-9C30-1812CAEF4E85}" type="presOf" srcId="{A6606856-2B73-4765-91E7-15EE6E9A4054}" destId="{6F9DC171-CFF4-4BAD-9622-5F731AD0C47D}" srcOrd="1" destOrd="0" presId="urn:microsoft.com/office/officeart/2005/8/layout/cycle2"/>
    <dgm:cxn modelId="{4C9470F9-18FB-440D-B7A7-670A39641B69}" type="presOf" srcId="{A469F2A0-4608-4790-8C26-2621E5E83F9A}" destId="{F6A7539C-FC1B-4F96-BC17-F1F74A0FAF5F}" srcOrd="0" destOrd="0" presId="urn:microsoft.com/office/officeart/2005/8/layout/cycle2"/>
    <dgm:cxn modelId="{8318BB63-FD63-4901-9002-894CEA3665B8}" type="presParOf" srcId="{8CF86CBE-7C78-400C-9D68-03C1C102022B}" destId="{3E43025D-121A-45F3-A585-56F4D1E40FB6}" srcOrd="0" destOrd="0" presId="urn:microsoft.com/office/officeart/2005/8/layout/cycle2"/>
    <dgm:cxn modelId="{3D09E8ED-00A3-4F77-A5E7-67463937DE1B}" type="presParOf" srcId="{8CF86CBE-7C78-400C-9D68-03C1C102022B}" destId="{F6A7539C-FC1B-4F96-BC17-F1F74A0FAF5F}" srcOrd="1" destOrd="0" presId="urn:microsoft.com/office/officeart/2005/8/layout/cycle2"/>
    <dgm:cxn modelId="{FA14CD4A-F5B8-4B3A-A22F-98191C943999}" type="presParOf" srcId="{F6A7539C-FC1B-4F96-BC17-F1F74A0FAF5F}" destId="{8871D6B4-B614-42DB-A426-3E2162D0A02B}" srcOrd="0" destOrd="0" presId="urn:microsoft.com/office/officeart/2005/8/layout/cycle2"/>
    <dgm:cxn modelId="{94CA326C-76B2-46C1-B46E-AEF9986DE77A}" type="presParOf" srcId="{8CF86CBE-7C78-400C-9D68-03C1C102022B}" destId="{AAF0F924-6331-49DA-B570-07BE35C6A675}" srcOrd="2" destOrd="0" presId="urn:microsoft.com/office/officeart/2005/8/layout/cycle2"/>
    <dgm:cxn modelId="{00AA6A8E-F721-479C-9A03-7C13CF6B2EDC}" type="presParOf" srcId="{8CF86CBE-7C78-400C-9D68-03C1C102022B}" destId="{66ED9F6B-4B5B-4352-9D54-0B5E5874A00B}" srcOrd="3" destOrd="0" presId="urn:microsoft.com/office/officeart/2005/8/layout/cycle2"/>
    <dgm:cxn modelId="{631214FC-01F1-4739-BBC6-4CF2DC9261FD}" type="presParOf" srcId="{66ED9F6B-4B5B-4352-9D54-0B5E5874A00B}" destId="{E65F4FC1-8DCB-42F6-A6DA-0FAA0DBDB8BA}" srcOrd="0" destOrd="0" presId="urn:microsoft.com/office/officeart/2005/8/layout/cycle2"/>
    <dgm:cxn modelId="{470F5234-7799-4800-A3AE-21C7E593814F}" type="presParOf" srcId="{8CF86CBE-7C78-400C-9D68-03C1C102022B}" destId="{B6AB498E-D0E6-4161-AEBD-C50387E8B7A9}" srcOrd="4" destOrd="0" presId="urn:microsoft.com/office/officeart/2005/8/layout/cycle2"/>
    <dgm:cxn modelId="{E3BDDDB7-B971-42BD-97EC-EC38406BFA38}" type="presParOf" srcId="{8CF86CBE-7C78-400C-9D68-03C1C102022B}" destId="{EF6A38EB-281A-453D-8FAE-136C9F595CBD}" srcOrd="5" destOrd="0" presId="urn:microsoft.com/office/officeart/2005/8/layout/cycle2"/>
    <dgm:cxn modelId="{D6335145-D7BE-43B4-80C0-BF60FE9BB660}" type="presParOf" srcId="{EF6A38EB-281A-453D-8FAE-136C9F595CBD}" destId="{0C36BE4A-0A59-4514-8469-32FF7CB18F69}" srcOrd="0" destOrd="0" presId="urn:microsoft.com/office/officeart/2005/8/layout/cycle2"/>
    <dgm:cxn modelId="{F7C30790-53CF-495A-BBFE-1208A6172503}" type="presParOf" srcId="{8CF86CBE-7C78-400C-9D68-03C1C102022B}" destId="{BEC404DB-EC41-4917-9852-E124E5F3A42A}" srcOrd="6" destOrd="0" presId="urn:microsoft.com/office/officeart/2005/8/layout/cycle2"/>
    <dgm:cxn modelId="{2F5ED567-5F3D-4E99-9977-1525C8661B20}" type="presParOf" srcId="{8CF86CBE-7C78-400C-9D68-03C1C102022B}" destId="{2D3432F9-6A5C-4246-BB94-26D3EB3B5236}" srcOrd="7" destOrd="0" presId="urn:microsoft.com/office/officeart/2005/8/layout/cycle2"/>
    <dgm:cxn modelId="{9B8232F1-4D56-4820-B6EA-7E9FCFA284A2}" type="presParOf" srcId="{2D3432F9-6A5C-4246-BB94-26D3EB3B5236}" destId="{6F9DC171-CFF4-4BAD-9622-5F731AD0C4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025D-121A-45F3-A585-56F4D1E40FB6}">
      <dsp:nvSpPr>
        <dsp:cNvPr id="0" name=""/>
        <dsp:cNvSpPr/>
      </dsp:nvSpPr>
      <dsp:spPr>
        <a:xfrm>
          <a:off x="3932822" y="1282"/>
          <a:ext cx="1671857" cy="16718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Planlegge og sette mål for HMS-arbeidet</a:t>
          </a:r>
        </a:p>
      </dsp:txBody>
      <dsp:txXfrm>
        <a:off x="4177660" y="246120"/>
        <a:ext cx="1182181" cy="1182181"/>
      </dsp:txXfrm>
    </dsp:sp>
    <dsp:sp modelId="{F6A7539C-FC1B-4F96-BC17-F1F74A0FAF5F}">
      <dsp:nvSpPr>
        <dsp:cNvPr id="0" name=""/>
        <dsp:cNvSpPr/>
      </dsp:nvSpPr>
      <dsp:spPr>
        <a:xfrm rot="2700000">
          <a:off x="5425317" y="1434251"/>
          <a:ext cx="445200" cy="5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>
        <a:off x="5444876" y="1499880"/>
        <a:ext cx="311640" cy="338551"/>
      </dsp:txXfrm>
    </dsp:sp>
    <dsp:sp modelId="{AAF0F924-6331-49DA-B570-07BE35C6A675}">
      <dsp:nvSpPr>
        <dsp:cNvPr id="0" name=""/>
        <dsp:cNvSpPr/>
      </dsp:nvSpPr>
      <dsp:spPr>
        <a:xfrm>
          <a:off x="5708974" y="1777434"/>
          <a:ext cx="1671857" cy="1671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Kartlegge og risiko-vurdere</a:t>
          </a:r>
        </a:p>
      </dsp:txBody>
      <dsp:txXfrm>
        <a:off x="5953812" y="2022272"/>
        <a:ext cx="1182181" cy="1182181"/>
      </dsp:txXfrm>
    </dsp:sp>
    <dsp:sp modelId="{66ED9F6B-4B5B-4352-9D54-0B5E5874A00B}">
      <dsp:nvSpPr>
        <dsp:cNvPr id="0" name=""/>
        <dsp:cNvSpPr/>
      </dsp:nvSpPr>
      <dsp:spPr>
        <a:xfrm rot="8100000">
          <a:off x="5443136" y="3210403"/>
          <a:ext cx="445200" cy="5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 rot="10800000">
        <a:off x="5557137" y="3276032"/>
        <a:ext cx="311640" cy="338551"/>
      </dsp:txXfrm>
    </dsp:sp>
    <dsp:sp modelId="{B6AB498E-D0E6-4161-AEBD-C50387E8B7A9}">
      <dsp:nvSpPr>
        <dsp:cNvPr id="0" name=""/>
        <dsp:cNvSpPr/>
      </dsp:nvSpPr>
      <dsp:spPr>
        <a:xfrm>
          <a:off x="3932822" y="3553586"/>
          <a:ext cx="1671857" cy="16718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Beslutte og gjennomføre tiltak</a:t>
          </a:r>
        </a:p>
      </dsp:txBody>
      <dsp:txXfrm>
        <a:off x="4177660" y="3798424"/>
        <a:ext cx="1182181" cy="1182181"/>
      </dsp:txXfrm>
    </dsp:sp>
    <dsp:sp modelId="{EF6A38EB-281A-453D-8FAE-136C9F595CBD}">
      <dsp:nvSpPr>
        <dsp:cNvPr id="0" name=""/>
        <dsp:cNvSpPr/>
      </dsp:nvSpPr>
      <dsp:spPr>
        <a:xfrm rot="13500000">
          <a:off x="3666984" y="3228222"/>
          <a:ext cx="445200" cy="5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 rot="10800000">
        <a:off x="3780985" y="3388293"/>
        <a:ext cx="311640" cy="338551"/>
      </dsp:txXfrm>
    </dsp:sp>
    <dsp:sp modelId="{BEC404DB-EC41-4917-9852-E124E5F3A42A}">
      <dsp:nvSpPr>
        <dsp:cNvPr id="0" name=""/>
        <dsp:cNvSpPr/>
      </dsp:nvSpPr>
      <dsp:spPr>
        <a:xfrm>
          <a:off x="2156671" y="1777434"/>
          <a:ext cx="1671857" cy="16718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/>
            <a:t>Overvåke / Evaluere effekt</a:t>
          </a:r>
        </a:p>
      </dsp:txBody>
      <dsp:txXfrm>
        <a:off x="2401509" y="2022272"/>
        <a:ext cx="1182181" cy="1182181"/>
      </dsp:txXfrm>
    </dsp:sp>
    <dsp:sp modelId="{2D3432F9-6A5C-4246-BB94-26D3EB3B5236}">
      <dsp:nvSpPr>
        <dsp:cNvPr id="0" name=""/>
        <dsp:cNvSpPr/>
      </dsp:nvSpPr>
      <dsp:spPr>
        <a:xfrm rot="18900000">
          <a:off x="3649165" y="1452070"/>
          <a:ext cx="445200" cy="5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>
        <a:off x="3668724" y="1612141"/>
        <a:ext cx="311640" cy="33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6FF86-A118-914D-ACAE-0B0282B98EAE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C3DB-8CC1-FB46-B3EB-40C7BE472D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98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5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Anna</a:t>
            </a:r>
          </a:p>
          <a:p>
            <a:endParaRPr lang="nb-NO" dirty="0"/>
          </a:p>
          <a:p>
            <a:r>
              <a:rPr lang="nb-NO" dirty="0"/>
              <a:t>Hvorfor vi vektlegger å snakke om risikovurderinger når temaet er forebygging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92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84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HTS: Arbeidstilsynet sin arbeidsmiljømodell. En måte å gruppere ulike</a:t>
            </a:r>
            <a:r>
              <a:rPr lang="nb-NO" baseline="0" dirty="0"/>
              <a:t> arbeidsmiljøfaktorer.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24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93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9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Anna. Eksempel for KJEMI, men gyldig og for andre arbeidsmiljøfaktorer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78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08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BC3DB-8CC1-FB46-B3EB-40C7BE472D1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61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CB1F-776B-DD45-B55E-D789C77B6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B61DC-FD2A-3D4E-B72F-DC8A444C9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FC187-3473-A047-847B-905B188B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E93F1-B661-1648-9EDB-9EA41F18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9626D-8E96-3542-984D-35032D68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2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414D-466A-C646-8948-30831152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859" y="365125"/>
            <a:ext cx="9862751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23C5-ED5D-F741-8A06-691B02990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49859" y="1825625"/>
            <a:ext cx="9903941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74FB-AEC5-2D4F-B7F2-53CC13B9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859" y="6356350"/>
            <a:ext cx="2131541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FD725-C063-F14E-9F05-01C9ED23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B816-1B77-D84B-9AB8-8677DDE4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72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8405E-31AC-7D47-BD32-CB35AAE04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8738D-44A7-2147-8220-26D30085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5804" y="365125"/>
            <a:ext cx="691669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98F8-C4E2-5346-AD37-4787F3F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5804" y="6356350"/>
            <a:ext cx="1925596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DE21-6BBB-1948-9881-C00F6803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85D8A-9C8C-AE44-8409-A4BE5EDA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2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F829-F977-C941-9F74-DBFB5C22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64" y="365125"/>
            <a:ext cx="1007693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2BCD-B8FF-024D-AB06-897E212C7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864" y="1825625"/>
            <a:ext cx="1007693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3DD13-5EFD-1140-94E5-163A641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6864" y="6356350"/>
            <a:ext cx="2304536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0D76-575A-5F47-BA00-D71DD889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6C45-A032-5B4C-8D01-8B2DEE91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4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A738-9720-2C41-96A7-62339D2B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20" y="1709738"/>
            <a:ext cx="99717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E5D3A-EB73-594B-B253-5E73B90A9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720" y="4589463"/>
            <a:ext cx="99717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32FD-80BF-1344-8573-5173891E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5720" y="6356350"/>
            <a:ext cx="2205680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0B68-4C26-7843-83B5-43759D27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57DE9-1B45-BF46-B36D-3815340A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7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30EB-93F2-A545-887C-7BFC7EED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622" y="365125"/>
            <a:ext cx="991217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8C11-180E-BE4F-A262-4AD2D1F62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1622" y="1825625"/>
            <a:ext cx="457817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ADEEF-0691-AB4B-B23E-D296CEDC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702" y="1825625"/>
            <a:ext cx="4887097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DD6D9-F29E-2045-9E82-18C56459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1622" y="6356350"/>
            <a:ext cx="2139778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E0074-1008-1349-89F7-061526E8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9A630-CC4F-EB4C-A7C0-5D1F5C27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0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2B8F-315E-7347-8B16-E18639B6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40" y="365125"/>
            <a:ext cx="1006204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7116A-B223-8243-8201-1B9BF2D09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339" y="1681163"/>
            <a:ext cx="470423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93898-279A-E140-B2D9-88E2CAE9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340" y="2505075"/>
            <a:ext cx="470423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29ACE-A701-5F4B-9061-7FBBA839E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660D5-6CEB-E747-BF74-03AA8D022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819D2-D6AA-3E4B-BA49-710A79F2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3340" y="6356350"/>
            <a:ext cx="2288060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27D04-BD36-B749-AB5B-2CD5A87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9856-2DEB-4D4F-BD07-89FB532A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2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85CF-78FD-9041-91EB-5257ABDC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95" y="365125"/>
            <a:ext cx="996160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321AB-AC90-5D40-A590-28C6AE2E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2194" y="6356350"/>
            <a:ext cx="2189205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7B0E-F8DE-4A44-8A48-F8E1A953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BB075-D007-1143-A0B3-599C6CB1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84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4E01B-D91D-C54D-B11A-D29B14DD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5146" y="6356350"/>
            <a:ext cx="2156254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760C5-AA6B-074F-A776-FE9C7AA5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EB1A5-49E5-1A49-9C52-17AA93E5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61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BA7F-DC20-2146-B7F2-74917ECB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622" y="457200"/>
            <a:ext cx="333040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70B3-C773-B344-B329-3D228E0F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680" y="987425"/>
            <a:ext cx="57207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355F8-2382-6C47-A382-6C8D341A9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1622" y="2057400"/>
            <a:ext cx="333040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325F2-9FFA-194C-892C-3C5168D6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1622" y="6356350"/>
            <a:ext cx="2139778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A88C0-7E2F-C842-BBA7-C8F5C07E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625FA-C19B-5C4D-9BA6-84FE6197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13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63EA-E712-3E4A-8138-927F02CC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88" y="453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DFDA4-269C-F74B-8735-54BD283B8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5470" y="987425"/>
            <a:ext cx="506991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AC886-330F-AC4C-84A3-AE8E954B6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93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53389-3AEE-2645-9885-F5F679CE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388" y="6356350"/>
            <a:ext cx="2132012" cy="365125"/>
          </a:xfrm>
        </p:spPr>
        <p:txBody>
          <a:bodyPr/>
          <a:lstStyle/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5B318-C0C7-DF45-8D69-CF8B3689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95052-5903-7047-8180-19F454A0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40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E5B3D-1950-C54B-B2C9-B2C1E5AA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3D8C-5D22-B748-B4CC-351E27E4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1810-8FE0-7B4D-B9F6-866B2DE5E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A872-8982-6E46-AE4F-88AA9DE37788}" type="datetimeFigureOut">
              <a:rPr lang="nb-NO" smtClean="0"/>
              <a:t>14.10.2024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3CE7-A0D0-594F-A7BA-F09864A7D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C46EE-9139-CF4F-90CF-A2485CDE5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1D99-6057-C946-B589-B75C97CDF964}" type="slidenum">
              <a:rPr lang="nb-NO" smtClean="0"/>
              <a:t>‹#›</a:t>
            </a:fld>
            <a:endParaRPr lang="nb-NO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D55BDE-2220-B74F-A049-24259E47C8E6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BF6AF926-8ABD-3046-AF08-D67F4863BE0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F2C6A1C0-D4D9-DF40-A3AB-4B90C37D2A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1"/>
            <a:stretch/>
          </p:blipFill>
          <p:spPr bwMode="auto">
            <a:xfrm>
              <a:off x="5531666" y="0"/>
              <a:ext cx="666033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65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yf2024.podbean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ml.snl.no/yrkeshygie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beidstilsynet.no/hms/arbeidsmiljomodelle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dstilsynet.no/tema/kjemikalier/kartlegging-eksponering-for-kjemikali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rkeshygiene.no/kb/tiltakshierark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ikovurdering, Papirarbeid, Samsva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4" y="457201"/>
            <a:ext cx="5765801" cy="56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60682" y="729636"/>
            <a:ext cx="5406144" cy="3328607"/>
          </a:xfrm>
        </p:spPr>
        <p:txBody>
          <a:bodyPr>
            <a:noAutofit/>
          </a:bodyPr>
          <a:lstStyle/>
          <a:p>
            <a:br>
              <a:rPr lang="nb-NO" sz="7200" dirty="0"/>
            </a:br>
            <a:br>
              <a:rPr lang="nb-NO" sz="5400" dirty="0"/>
            </a:br>
            <a:r>
              <a:rPr lang="nb-NO" sz="5400" b="1" dirty="0"/>
              <a:t>R</a:t>
            </a:r>
            <a:r>
              <a:rPr lang="nb-NO" sz="5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isikovurdering </a:t>
            </a:r>
            <a:br>
              <a:rPr lang="nb-NO" sz="5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5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 bedriftsbesøk</a:t>
            </a:r>
            <a:br>
              <a:rPr lang="nb-NO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/>
            </a:br>
            <a:endParaRPr lang="en-GB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4876F-0C4A-9F46-AF1D-28E8A01D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CA5F5-0B9B-2549-B517-DE5D9D98A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8062573" y="3186479"/>
            <a:ext cx="22083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 dirty="0"/>
              <a:t>Fagmøte 14.10.2024 </a:t>
            </a:r>
          </a:p>
          <a:p>
            <a:pPr algn="ctr"/>
            <a:endParaRPr lang="nb-NO" sz="1050" dirty="0"/>
          </a:p>
          <a:p>
            <a:pPr algn="ctr"/>
            <a:r>
              <a:rPr lang="nb-NO" sz="1050" dirty="0"/>
              <a:t>Hans Thore Smedbold</a:t>
            </a:r>
          </a:p>
        </p:txBody>
      </p:sp>
    </p:spTree>
    <p:extLst>
      <p:ext uri="{BB962C8B-B14F-4D97-AF65-F5344CB8AC3E}">
        <p14:creationId xmlns:p14="http://schemas.microsoft.com/office/powerpoint/2010/main" val="418514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9F53-FA4C-8AFA-7B8E-7D52E6B1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Ulike perspektiver på det systematiske HMS arbeidet (fra kompendium)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479EF-949D-B8DB-4F33-950A138D5581}"/>
              </a:ext>
            </a:extLst>
          </p:cNvPr>
          <p:cNvSpPr txBox="1"/>
          <p:nvPr/>
        </p:nvSpPr>
        <p:spPr>
          <a:xfrm>
            <a:off x="1694716" y="2004372"/>
            <a:ext cx="72118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2.1	Regulatorisk og lovpålagt perspektiv</a:t>
            </a:r>
          </a:p>
          <a:p>
            <a:endParaRPr lang="nb-NO" dirty="0"/>
          </a:p>
          <a:p>
            <a:r>
              <a:rPr lang="nb-NO" dirty="0"/>
              <a:t>2.2	Forebyggende perspektiv</a:t>
            </a:r>
          </a:p>
          <a:p>
            <a:endParaRPr lang="nb-NO" dirty="0"/>
          </a:p>
          <a:p>
            <a:r>
              <a:rPr lang="nb-NO" dirty="0"/>
              <a:t>2.3	Perspektivet på organisatoriske endringer</a:t>
            </a:r>
          </a:p>
          <a:p>
            <a:endParaRPr lang="nb-NO" dirty="0"/>
          </a:p>
          <a:p>
            <a:r>
              <a:rPr lang="nb-NO" dirty="0"/>
              <a:t>2.4	Tilretteleggingsperspektivet (helse- og spesialbehov)</a:t>
            </a:r>
          </a:p>
          <a:p>
            <a:endParaRPr lang="nb-NO" dirty="0"/>
          </a:p>
          <a:p>
            <a:r>
              <a:rPr lang="nb-NO" dirty="0"/>
              <a:t>2.5	Reaktivt perspektiv</a:t>
            </a:r>
          </a:p>
          <a:p>
            <a:endParaRPr lang="nb-NO" dirty="0"/>
          </a:p>
          <a:p>
            <a:r>
              <a:rPr lang="nb-NO" dirty="0"/>
              <a:t>2.6	Arbeidstakerinitiert perspektiv</a:t>
            </a:r>
          </a:p>
          <a:p>
            <a:endParaRPr lang="nb-NO" dirty="0"/>
          </a:p>
          <a:p>
            <a:r>
              <a:rPr lang="nb-NO" dirty="0"/>
              <a:t>2.7	Forskning og utviklingsperspektiv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38D0F-8D93-2B8E-C7E9-ABE1F1E1E9BD}"/>
              </a:ext>
            </a:extLst>
          </p:cNvPr>
          <p:cNvSpPr txBox="1"/>
          <p:nvPr/>
        </p:nvSpPr>
        <p:spPr>
          <a:xfrm>
            <a:off x="8141677" y="3499311"/>
            <a:ext cx="3367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2" tooltip="https://nyf2024.podbean.com/"/>
              </a:rPr>
              <a:t>https://nyf2024.podbean.com/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37754-66EA-FC6D-FC83-EA79446128E1}"/>
              </a:ext>
            </a:extLst>
          </p:cNvPr>
          <p:cNvSpPr txBox="1"/>
          <p:nvPr/>
        </p:nvSpPr>
        <p:spPr>
          <a:xfrm>
            <a:off x="8115299" y="2039815"/>
            <a:ext cx="2925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Lenke til podkast</a:t>
            </a:r>
          </a:p>
          <a:p>
            <a:endParaRPr lang="nb-NO" dirty="0"/>
          </a:p>
          <a:p>
            <a:r>
              <a:rPr lang="nb-NO" dirty="0"/>
              <a:t>(</a:t>
            </a:r>
            <a:r>
              <a:rPr lang="en-GB" b="0" i="0" dirty="0" err="1">
                <a:effectLst/>
                <a:latin typeface="Avenir" panose="02000503020000020003" pitchFamily="2" charset="0"/>
              </a:rPr>
              <a:t>Perspektiver</a:t>
            </a:r>
            <a:r>
              <a:rPr lang="en-GB" b="0" i="0" dirty="0">
                <a:effectLst/>
                <a:latin typeface="Avenir" panose="02000503020000020003" pitchFamily="2" charset="0"/>
              </a:rPr>
              <a:t> </a:t>
            </a:r>
            <a:r>
              <a:rPr lang="en-GB" b="0" i="0" dirty="0" err="1">
                <a:effectLst/>
                <a:latin typeface="Avenir" panose="02000503020000020003" pitchFamily="2" charset="0"/>
              </a:rPr>
              <a:t>på</a:t>
            </a:r>
            <a:r>
              <a:rPr lang="en-GB" b="0" i="0" dirty="0">
                <a:effectLst/>
                <a:latin typeface="Avenir" panose="02000503020000020003" pitchFamily="2" charset="0"/>
              </a:rPr>
              <a:t> </a:t>
            </a:r>
            <a:r>
              <a:rPr lang="en-GB" b="0" i="0" dirty="0" err="1">
                <a:effectLst/>
                <a:latin typeface="Avenir" panose="02000503020000020003" pitchFamily="2" charset="0"/>
              </a:rPr>
              <a:t>risiko</a:t>
            </a:r>
            <a:r>
              <a:rPr lang="en-GB" b="0" i="0" dirty="0">
                <a:effectLst/>
                <a:latin typeface="Avenir" panose="02000503020000020003" pitchFamily="2" charset="0"/>
              </a:rPr>
              <a:t>- </a:t>
            </a:r>
            <a:r>
              <a:rPr lang="en-GB" b="0" i="0" dirty="0" err="1">
                <a:effectLst/>
                <a:latin typeface="Avenir" panose="02000503020000020003" pitchFamily="2" charset="0"/>
              </a:rPr>
              <a:t>og</a:t>
            </a:r>
            <a:r>
              <a:rPr lang="en-GB" b="0" i="0" dirty="0">
                <a:effectLst/>
                <a:latin typeface="Avenir" panose="02000503020000020003" pitchFamily="2" charset="0"/>
              </a:rPr>
              <a:t> </a:t>
            </a:r>
          </a:p>
          <a:p>
            <a:r>
              <a:rPr lang="en-GB" b="0" i="0" dirty="0" err="1">
                <a:effectLst/>
                <a:latin typeface="Avenir" panose="02000503020000020003" pitchFamily="2" charset="0"/>
              </a:rPr>
              <a:t>arbeidsmiljøkartlegginger</a:t>
            </a:r>
            <a:endParaRPr lang="en-GB" b="0" i="0" dirty="0">
              <a:effectLst/>
              <a:latin typeface="Avenir" panose="02000503020000020003" pitchFamily="2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72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7F69-4DB0-8DDD-83FD-50980A81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Sjekklister - bedriftsbesøk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56D0B-1992-F0F9-2F40-CA2C317A17A5}"/>
              </a:ext>
            </a:extLst>
          </p:cNvPr>
          <p:cNvSpPr txBox="1"/>
          <p:nvPr/>
        </p:nvSpPr>
        <p:spPr>
          <a:xfrm>
            <a:off x="8053754" y="2154116"/>
            <a:ext cx="2991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Planlegging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Gjennomføring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Etterarbeid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57B1-BB84-D203-04DB-DC02F976BD66}"/>
              </a:ext>
            </a:extLst>
          </p:cNvPr>
          <p:cNvSpPr txBox="1"/>
          <p:nvPr/>
        </p:nvSpPr>
        <p:spPr>
          <a:xfrm>
            <a:off x="1545248" y="1817556"/>
            <a:ext cx="6097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7.1.1	Utforskende bedriftsbesøk</a:t>
            </a:r>
          </a:p>
          <a:p>
            <a:endParaRPr lang="nb-NO" dirty="0"/>
          </a:p>
          <a:p>
            <a:r>
              <a:rPr lang="nb-NO" dirty="0"/>
              <a:t>7.1.2	Problemorienterte bedriftsbesøk</a:t>
            </a:r>
          </a:p>
          <a:p>
            <a:endParaRPr lang="nb-NO" dirty="0"/>
          </a:p>
          <a:p>
            <a:r>
              <a:rPr lang="nb-NO" dirty="0"/>
              <a:t>7.1.3	Forebyggende bedriftsbesøk</a:t>
            </a:r>
          </a:p>
          <a:p>
            <a:endParaRPr lang="nb-NO" dirty="0"/>
          </a:p>
          <a:p>
            <a:r>
              <a:rPr lang="nb-NO" dirty="0"/>
              <a:t>7.1.4	Regulatoriske eller lovpålagte bedriftsbesøk</a:t>
            </a:r>
          </a:p>
          <a:p>
            <a:endParaRPr lang="nb-NO" dirty="0"/>
          </a:p>
          <a:p>
            <a:r>
              <a:rPr lang="nb-NO" dirty="0"/>
              <a:t>7.1.5	Forskning- eller innovasjonsrelaterte bedriftsbesøk</a:t>
            </a:r>
          </a:p>
          <a:p>
            <a:endParaRPr lang="nb-NO" dirty="0"/>
          </a:p>
          <a:p>
            <a:r>
              <a:rPr lang="nb-NO" dirty="0"/>
              <a:t>7.1.6	Opplæringsrelaterte bedriftsbesøk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987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18D7-A6A2-1A44-9E90-AF3456BB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713" y="383186"/>
            <a:ext cx="9801726" cy="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b="1" dirty="0">
                <a:latin typeface="+mj-lt"/>
              </a:rPr>
              <a:t>Forebygging av arbeidsrelaterte skader og sykdommer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61860-0179-2346-81DC-792B9ABD960D}"/>
              </a:ext>
            </a:extLst>
          </p:cNvPr>
          <p:cNvSpPr txBox="1"/>
          <p:nvPr/>
        </p:nvSpPr>
        <p:spPr>
          <a:xfrm>
            <a:off x="1521070" y="1754823"/>
            <a:ext cx="5702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Bedrifters arbeid med forebygging/HMS skal være SYSTEMATISK..</a:t>
            </a:r>
          </a:p>
          <a:p>
            <a:endParaRPr lang="nb-NO" sz="1200" dirty="0"/>
          </a:p>
          <a:p>
            <a:r>
              <a:rPr lang="nb-NO" sz="2800" dirty="0"/>
              <a:t>..og basert på risikovurderinger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1232976" y="1184300"/>
            <a:ext cx="12473406" cy="5401528"/>
            <a:chOff x="1457747" y="1269403"/>
            <a:chExt cx="12473406" cy="5401528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EC22016-8D2C-FC40-9047-95DFC6D817B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1174758"/>
                </p:ext>
              </p:extLst>
            </p:nvPr>
          </p:nvGraphicFramePr>
          <p:xfrm>
            <a:off x="4393650" y="1269403"/>
            <a:ext cx="9537503" cy="52267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uppe 6"/>
            <p:cNvGrpSpPr/>
            <p:nvPr/>
          </p:nvGrpSpPr>
          <p:grpSpPr>
            <a:xfrm>
              <a:off x="1457747" y="3991178"/>
              <a:ext cx="6218666" cy="2679753"/>
              <a:chOff x="1457747" y="3991178"/>
              <a:chExt cx="6218666" cy="2679753"/>
            </a:xfrm>
          </p:grpSpPr>
          <p:sp>
            <p:nvSpPr>
              <p:cNvPr id="2" name="TekstSylinder 1"/>
              <p:cNvSpPr txBox="1"/>
              <p:nvPr/>
            </p:nvSpPr>
            <p:spPr>
              <a:xfrm>
                <a:off x="3545665" y="5577279"/>
                <a:ext cx="41307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i="1" dirty="0"/>
                  <a:t>Ref. Forskrift om systematisk helse-, miljø- og sikkerhetsarbeid i virksomheter, Internkontrollforskriften</a:t>
                </a:r>
              </a:p>
            </p:txBody>
          </p:sp>
          <p:pic>
            <p:nvPicPr>
              <p:cNvPr id="6" name="Bilde 5"/>
              <p:cNvPicPr>
                <a:picLocks noChangeAspect="1"/>
              </p:cNvPicPr>
              <p:nvPr/>
            </p:nvPicPr>
            <p:blipFill rotWithShape="1">
              <a:blip r:embed="rId8"/>
              <a:srcRect l="2741" t="3867" r="8623" b="5383"/>
              <a:stretch/>
            </p:blipFill>
            <p:spPr>
              <a:xfrm>
                <a:off x="1457747" y="3991178"/>
                <a:ext cx="1905038" cy="26797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9" name="Gruppe 18"/>
          <p:cNvGrpSpPr/>
          <p:nvPr/>
        </p:nvGrpSpPr>
        <p:grpSpPr>
          <a:xfrm>
            <a:off x="6876532" y="587280"/>
            <a:ext cx="4134254" cy="5313999"/>
            <a:chOff x="6876532" y="587280"/>
            <a:chExt cx="4134254" cy="5313999"/>
          </a:xfrm>
        </p:grpSpPr>
        <p:sp>
          <p:nvSpPr>
            <p:cNvPr id="15" name="Bue 14"/>
            <p:cNvSpPr/>
            <p:nvPr/>
          </p:nvSpPr>
          <p:spPr>
            <a:xfrm>
              <a:off x="8937630" y="1506906"/>
              <a:ext cx="1932461" cy="2570041"/>
            </a:xfrm>
            <a:prstGeom prst="arc">
              <a:avLst>
                <a:gd name="adj1" fmla="val 15434145"/>
                <a:gd name="adj2" fmla="val 930444"/>
              </a:avLst>
            </a:pr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Bue 15"/>
            <p:cNvSpPr/>
            <p:nvPr/>
          </p:nvSpPr>
          <p:spPr>
            <a:xfrm rot="3783008">
              <a:off x="8479892" y="3268904"/>
              <a:ext cx="1899446" cy="3162343"/>
            </a:xfrm>
            <a:prstGeom prst="arc">
              <a:avLst>
                <a:gd name="adj1" fmla="val 17328059"/>
                <a:gd name="adj2" fmla="val 930444"/>
              </a:avLst>
            </a:pr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Bue 16"/>
            <p:cNvSpPr/>
            <p:nvPr/>
          </p:nvSpPr>
          <p:spPr>
            <a:xfrm rot="9567805">
              <a:off x="6976971" y="3128782"/>
              <a:ext cx="1877071" cy="2772497"/>
            </a:xfrm>
            <a:prstGeom prst="arc">
              <a:avLst>
                <a:gd name="adj1" fmla="val 16737422"/>
                <a:gd name="adj2" fmla="val 930444"/>
              </a:avLst>
            </a:pr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Bue 17"/>
            <p:cNvSpPr/>
            <p:nvPr/>
          </p:nvSpPr>
          <p:spPr>
            <a:xfrm rot="7834358">
              <a:off x="6522415" y="941397"/>
              <a:ext cx="3870578" cy="3162343"/>
            </a:xfrm>
            <a:prstGeom prst="arc">
              <a:avLst>
                <a:gd name="adj1" fmla="val 2053480"/>
                <a:gd name="adj2" fmla="val 9909760"/>
              </a:avLst>
            </a:pr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576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8095-8A2C-B945-8248-593A11B9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059" y="356624"/>
            <a:ext cx="8696661" cy="1325563"/>
          </a:xfrm>
        </p:spPr>
        <p:txBody>
          <a:bodyPr/>
          <a:lstStyle/>
          <a:p>
            <a:r>
              <a:rPr lang="nb-NO" b="1" dirty="0"/>
              <a:t>YRKESHYGIENE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3B4EC-9A0F-8241-9D88-324D1678BC39}"/>
              </a:ext>
            </a:extLst>
          </p:cNvPr>
          <p:cNvSpPr txBox="1"/>
          <p:nvPr/>
        </p:nvSpPr>
        <p:spPr>
          <a:xfrm>
            <a:off x="1461383" y="1914636"/>
            <a:ext cx="10474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"å identifisere og kartlegge kjemiske, fysiske og biologiske arbeidsmiljøfaktorer, samt iverksette tiltak for å eliminere eller redusere helserisiko" </a:t>
            </a:r>
            <a:endParaRPr lang="nb-NO" sz="3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EE2CC-AE13-8A44-A91C-8A75014604B1}"/>
              </a:ext>
            </a:extLst>
          </p:cNvPr>
          <p:cNvSpPr txBox="1"/>
          <p:nvPr/>
        </p:nvSpPr>
        <p:spPr>
          <a:xfrm>
            <a:off x="6465534" y="4286173"/>
            <a:ext cx="4235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Les mer på https://sml.snl.no/yrkeshygiene</a:t>
            </a:r>
            <a:r>
              <a:rPr lang="nb-NO" dirty="0"/>
              <a:t> </a:t>
            </a:r>
          </a:p>
        </p:txBody>
      </p:sp>
      <p:pic>
        <p:nvPicPr>
          <p:cNvPr id="5" name="Picture 2" descr="Why should I become an occupational hygienist?">
            <a:extLst>
              <a:ext uri="{FF2B5EF4-FFF2-40B4-BE49-F238E27FC236}">
                <a16:creationId xmlns:a16="http://schemas.microsoft.com/office/drawing/2014/main" id="{C907E81E-BF14-8548-96EA-EDF1523A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59" y="3883742"/>
            <a:ext cx="4593377" cy="22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2D4F25-5E24-604F-A36C-B3FC6414E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12748"/>
          <a:stretch/>
        </p:blipFill>
        <p:spPr bwMode="auto">
          <a:xfrm>
            <a:off x="1670629" y="186216"/>
            <a:ext cx="9015413" cy="5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20D2C0-96BB-6041-A7FD-A08D2D4B9175}"/>
              </a:ext>
            </a:extLst>
          </p:cNvPr>
          <p:cNvGrpSpPr/>
          <p:nvPr/>
        </p:nvGrpSpPr>
        <p:grpSpPr>
          <a:xfrm>
            <a:off x="2640641" y="1265614"/>
            <a:ext cx="6416717" cy="3942347"/>
            <a:chOff x="3031959" y="1461836"/>
            <a:chExt cx="6416717" cy="394234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D5101E-D341-2943-B88B-15FD509D6708}"/>
                </a:ext>
              </a:extLst>
            </p:cNvPr>
            <p:cNvSpPr/>
            <p:nvPr/>
          </p:nvSpPr>
          <p:spPr>
            <a:xfrm>
              <a:off x="3031959" y="1648326"/>
              <a:ext cx="1909010" cy="178067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7DB0B8-A543-CC40-9819-33FAE67C1BBE}"/>
                </a:ext>
              </a:extLst>
            </p:cNvPr>
            <p:cNvSpPr/>
            <p:nvPr/>
          </p:nvSpPr>
          <p:spPr>
            <a:xfrm>
              <a:off x="5847348" y="1648326"/>
              <a:ext cx="1909010" cy="178067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410432-0066-1D41-900A-BE0880E3A2FF}"/>
                </a:ext>
              </a:extLst>
            </p:cNvPr>
            <p:cNvSpPr/>
            <p:nvPr/>
          </p:nvSpPr>
          <p:spPr>
            <a:xfrm>
              <a:off x="7539666" y="1469856"/>
              <a:ext cx="1909010" cy="3934327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1F404F-54F9-E44B-AF58-5B0EA3C6B235}"/>
                </a:ext>
              </a:extLst>
            </p:cNvPr>
            <p:cNvSpPr/>
            <p:nvPr/>
          </p:nvSpPr>
          <p:spPr>
            <a:xfrm>
              <a:off x="4439654" y="1461836"/>
              <a:ext cx="1909010" cy="3934327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166E07-4A10-734B-B21E-1C3CA0C19A6A}"/>
              </a:ext>
            </a:extLst>
          </p:cNvPr>
          <p:cNvSpPr txBox="1"/>
          <p:nvPr/>
        </p:nvSpPr>
        <p:spPr>
          <a:xfrm>
            <a:off x="2229853" y="60794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4"/>
              </a:rPr>
              <a:t>https://www.arbeidstilsynet.no/hms/arbeidsmiljomodellen/</a:t>
            </a:r>
            <a:r>
              <a:rPr lang="nb-NO" dirty="0"/>
              <a:t> </a:t>
            </a:r>
          </a:p>
        </p:txBody>
      </p:sp>
      <p:sp>
        <p:nvSpPr>
          <p:cNvPr id="2" name="Avrundet rektangel 1"/>
          <p:cNvSpPr/>
          <p:nvPr/>
        </p:nvSpPr>
        <p:spPr>
          <a:xfrm>
            <a:off x="3141233" y="1785769"/>
            <a:ext cx="1237129" cy="1721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vrundet rektangel 9"/>
          <p:cNvSpPr/>
          <p:nvPr/>
        </p:nvSpPr>
        <p:spPr>
          <a:xfrm>
            <a:off x="5844011" y="3236787"/>
            <a:ext cx="1237129" cy="1721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5844011" y="1789355"/>
            <a:ext cx="1363613" cy="1721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4492622" y="1785769"/>
            <a:ext cx="1237129" cy="1721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Avrundet rektangel 13"/>
          <p:cNvSpPr/>
          <p:nvPr/>
        </p:nvSpPr>
        <p:spPr>
          <a:xfrm>
            <a:off x="3084928" y="3236788"/>
            <a:ext cx="1237129" cy="1721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7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EBF5-1510-B74C-B2FC-F352A6E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risiko / risikovurdering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A73ED-208B-A749-82EA-65EB398B873D}"/>
              </a:ext>
            </a:extLst>
          </p:cNvPr>
          <p:cNvSpPr txBox="1"/>
          <p:nvPr/>
        </p:nvSpPr>
        <p:spPr>
          <a:xfrm>
            <a:off x="1670384" y="2458446"/>
            <a:ext cx="8548437" cy="3239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epidemiologien:	Risiko = sannsynlighet for å få en sykdom i løpet av en viss tid</a:t>
            </a:r>
            <a:endParaRPr lang="en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toksikologi:	Risiko = f(dose, respons)</a:t>
            </a:r>
            <a:endParaRPr lang="en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Vanligere:		</a:t>
            </a: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= sannsynlighet x konsekvens (hendelsesfokus)</a:t>
            </a:r>
            <a:endParaRPr lang="en-NO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b-NO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= helsefare x eksponering (eksponeringsfokus)</a:t>
            </a:r>
            <a:endParaRPr lang="en-N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endParaRPr lang="en-NO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Beslektede begreper:	- Risikokartlegging		- Risikostyring</a:t>
            </a:r>
            <a:endParaRPr lang="en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Konsekvensutredning	- Risikoaksept</a:t>
            </a:r>
            <a:endParaRPr lang="en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Risikokommunikasjon	- Fare / farlighet</a:t>
            </a:r>
            <a:endParaRPr lang="en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Hendelser		- Eksponering</a:t>
            </a:r>
            <a:endParaRPr lang="en-N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3417D-6E4E-1A47-8D49-FC1FFB6D57B7}"/>
              </a:ext>
            </a:extLst>
          </p:cNvPr>
          <p:cNvSpPr txBox="1"/>
          <p:nvPr/>
        </p:nvSpPr>
        <p:spPr>
          <a:xfrm>
            <a:off x="1066068" y="1354730"/>
            <a:ext cx="1039875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629920">
              <a:lnSpc>
                <a:spcPct val="107000"/>
              </a:lnSpc>
              <a:spcAft>
                <a:spcPts val="800"/>
              </a:spcAft>
            </a:pP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Risiko, farlighet, sannsynlighet og konsekvens er begreper som brukes forskjellig innen ulike fag og ofte sammenblandes i dagligtale. </a:t>
            </a:r>
            <a:endParaRPr lang="en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26A7-9040-DB42-880A-D67BE047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95" y="270802"/>
            <a:ext cx="9961605" cy="1325563"/>
          </a:xfrm>
        </p:spPr>
        <p:txBody>
          <a:bodyPr>
            <a:normAutofit/>
          </a:bodyPr>
          <a:lstStyle/>
          <a:p>
            <a:r>
              <a:rPr lang="nb-NO" sz="4800" dirty="0"/>
              <a:t>Informasjonsinnhenting</a:t>
            </a:r>
          </a:p>
        </p:txBody>
      </p:sp>
      <p:pic>
        <p:nvPicPr>
          <p:cNvPr id="6" name="Bilde 5" descr="Occupational Health &amp; Safety Specialists at My Next Mov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46" y="1438141"/>
            <a:ext cx="4468827" cy="251371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383907" y="4019207"/>
            <a:ext cx="214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Doktor - Pasient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536247" y="4054243"/>
            <a:ext cx="683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Doktor/yrkeshygieniker – arbeidstaker/arbeidsplass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1249025" y="4713726"/>
            <a:ext cx="7751805" cy="1527239"/>
            <a:chOff x="1249025" y="4713726"/>
            <a:chExt cx="7751805" cy="15272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724063-6EE9-314A-8481-D908FEE0C77C}"/>
                </a:ext>
              </a:extLst>
            </p:cNvPr>
            <p:cNvSpPr txBox="1"/>
            <p:nvPr/>
          </p:nvSpPr>
          <p:spPr>
            <a:xfrm>
              <a:off x="1249025" y="5118094"/>
              <a:ext cx="7751805" cy="1122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32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«en systematisk gjennomgang av hvilke arbeidsoppgaver som utføres»</a:t>
              </a:r>
              <a:endParaRPr lang="en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1249025" y="4713726"/>
              <a:ext cx="5140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i="1" dirty="0"/>
                <a:t>Oppgaveanalysen – en viktig del av risikovurderingen</a:t>
              </a:r>
            </a:p>
          </p:txBody>
        </p:sp>
      </p:grpSp>
      <p:pic>
        <p:nvPicPr>
          <p:cNvPr id="1026" name="Picture 2" descr="Doktor, Pasient, Konsultasjon, Diskusj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61" y="1438141"/>
            <a:ext cx="3889300" cy="25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1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2375-7AB2-A14D-BD86-C8DCD945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646" y="694517"/>
            <a:ext cx="5367131" cy="1325563"/>
          </a:xfrm>
        </p:spPr>
        <p:txBody>
          <a:bodyPr>
            <a:noAutofit/>
          </a:bodyPr>
          <a:lstStyle/>
          <a:p>
            <a:r>
              <a:rPr lang="nb-NO" sz="3200" dirty="0"/>
              <a:t>Eksempel: risikovurdering av kjemiske arbeidsmiljøfaktorer</a:t>
            </a:r>
            <a:br>
              <a:rPr lang="nb-NO" sz="3200" dirty="0"/>
            </a:br>
            <a:br>
              <a:rPr lang="nb-NO" sz="1100" dirty="0"/>
            </a:br>
            <a:br>
              <a:rPr lang="nb-NO" sz="1100" dirty="0"/>
            </a:br>
            <a:br>
              <a:rPr lang="nb-NO" sz="1100" dirty="0"/>
            </a:br>
            <a:br>
              <a:rPr lang="nb-NO" sz="1100" dirty="0"/>
            </a:br>
            <a:r>
              <a:rPr lang="nb-NO" sz="3200" b="1" dirty="0"/>
              <a:t>Trinnvis tilnærming: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2D406-5275-E945-BADC-4299891A147A}"/>
              </a:ext>
            </a:extLst>
          </p:cNvPr>
          <p:cNvSpPr txBox="1"/>
          <p:nvPr/>
        </p:nvSpPr>
        <p:spPr>
          <a:xfrm>
            <a:off x="1294289" y="2428403"/>
            <a:ext cx="435608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prosesser og arbeidsoppgaver utføres? </a:t>
            </a:r>
          </a:p>
          <a:p>
            <a:pPr lvl="0">
              <a:lnSpc>
                <a:spcPct val="150000"/>
              </a:lnSpc>
            </a:pPr>
            <a:endParaRPr lang="nb-NO" sz="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det være eksponering? </a:t>
            </a:r>
          </a:p>
          <a:p>
            <a:pPr lvl="0"/>
            <a:endParaRPr lang="nb-NO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eksponeringen akseptabel? </a:t>
            </a:r>
          </a:p>
          <a:p>
            <a:pPr lvl="0">
              <a:lnSpc>
                <a:spcPct val="150000"/>
              </a:lnSpc>
            </a:pPr>
            <a:endParaRPr lang="nb-NO" sz="1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usikkerheten akseptabel?</a:t>
            </a:r>
            <a:endParaRPr lang="en-NO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9547" y="6106104"/>
            <a:ext cx="5659404" cy="3145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200" dirty="0">
                <a:hlinkClick r:id="rId3"/>
              </a:rPr>
              <a:t>Kartlegging og vurdering av eksponering for kjemikalier (arbeidstilsynet.no)</a:t>
            </a:r>
            <a:endParaRPr lang="nb-NO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69EF4-0EB6-9D41-ABC0-D90490C7BA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79"/>
          <a:stretch/>
        </p:blipFill>
        <p:spPr>
          <a:xfrm>
            <a:off x="6237778" y="172994"/>
            <a:ext cx="5784353" cy="654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Tiltakshierarkiet </a:t>
            </a:r>
            <a:endParaRPr lang="nb-NO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59106" y="14737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5" name="Picture 6" descr="Chart, funnel char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930997"/>
            <a:ext cx="7518519" cy="38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6226" y="5916001"/>
            <a:ext cx="23214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b-NO" altLang="nb-NO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Kilde: 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Tiltakshierarki - Yrkeshygiene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2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098BF05D-591E-A6B7-D89E-F4DD54EA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42" t="27159" r="12791" b="8055"/>
          <a:stretch/>
        </p:blipFill>
        <p:spPr>
          <a:xfrm>
            <a:off x="2587083" y="1996487"/>
            <a:ext cx="7058722" cy="373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1AD03C-7024-1E06-CBA5-AC43C376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893" y="153252"/>
            <a:ext cx="10718029" cy="1597490"/>
          </a:xfrm>
        </p:spPr>
        <p:txBody>
          <a:bodyPr>
            <a:normAutofit/>
          </a:bodyPr>
          <a:lstStyle/>
          <a:p>
            <a:r>
              <a:rPr lang="nb-NO" b="1" dirty="0"/>
              <a:t>Rammeverk for systematisk helse- og arbeidsmiljøarbeid</a:t>
            </a:r>
          </a:p>
        </p:txBody>
      </p:sp>
    </p:spTree>
    <p:extLst>
      <p:ext uri="{BB962C8B-B14F-4D97-AF65-F5344CB8AC3E}">
        <p14:creationId xmlns:p14="http://schemas.microsoft.com/office/powerpoint/2010/main" val="2868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463</Words>
  <Application>Microsoft Macintosh PowerPoint</Application>
  <PresentationFormat>Widescreen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Avenir</vt:lpstr>
      <vt:lpstr>Calibri</vt:lpstr>
      <vt:lpstr>Calibri Light</vt:lpstr>
      <vt:lpstr>Office Theme</vt:lpstr>
      <vt:lpstr>  Risikovurdering  og bedriftsbesøk  </vt:lpstr>
      <vt:lpstr>PowerPoint Presentation</vt:lpstr>
      <vt:lpstr>YRKESHYGIENE</vt:lpstr>
      <vt:lpstr>PowerPoint Presentation</vt:lpstr>
      <vt:lpstr>Om risiko / risikovurdering</vt:lpstr>
      <vt:lpstr>Informasjonsinnhenting</vt:lpstr>
      <vt:lpstr>Eksempel: risikovurdering av kjemiske arbeidsmiljøfaktorer     Trinnvis tilnærming:</vt:lpstr>
      <vt:lpstr> Tiltakshierarkiet </vt:lpstr>
      <vt:lpstr>Rammeverk for systematisk helse- og arbeidsmiljøarbeid</vt:lpstr>
      <vt:lpstr>Ulike perspektiver på det systematiske HMS arbeidet (fra kompendium)</vt:lpstr>
      <vt:lpstr>Sjekklister - bedriftsbesøk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kan avdelingen bidra med?</dc:title>
  <dc:creator>Hans Thore Smedbold</dc:creator>
  <cp:lastModifiedBy>Hans Thore Smedbold</cp:lastModifiedBy>
  <cp:revision>73</cp:revision>
  <dcterms:created xsi:type="dcterms:W3CDTF">2021-06-18T09:28:00Z</dcterms:created>
  <dcterms:modified xsi:type="dcterms:W3CDTF">2024-10-14T12:16:15Z</dcterms:modified>
</cp:coreProperties>
</file>