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sldIdLst>
    <p:sldId id="256" r:id="rId5"/>
    <p:sldId id="263" r:id="rId6"/>
    <p:sldId id="271" r:id="rId7"/>
    <p:sldId id="258" r:id="rId8"/>
    <p:sldId id="313" r:id="rId9"/>
    <p:sldId id="314" r:id="rId10"/>
    <p:sldId id="315" r:id="rId11"/>
    <p:sldId id="316" r:id="rId12"/>
    <p:sldId id="265" r:id="rId13"/>
    <p:sldId id="272" r:id="rId14"/>
    <p:sldId id="286" r:id="rId15"/>
    <p:sldId id="273" r:id="rId16"/>
    <p:sldId id="287" r:id="rId17"/>
    <p:sldId id="317" r:id="rId18"/>
    <p:sldId id="318" r:id="rId19"/>
    <p:sldId id="274" r:id="rId20"/>
    <p:sldId id="288" r:id="rId21"/>
    <p:sldId id="319" r:id="rId22"/>
    <p:sldId id="320" r:id="rId23"/>
    <p:sldId id="312" r:id="rId24"/>
    <p:sldId id="321" r:id="rId25"/>
    <p:sldId id="323" r:id="rId26"/>
    <p:sldId id="322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D197-B01D-42A0-B177-570B51FBDFAB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C1E-A894-4981-9094-B974D32CA0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49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D197-B01D-42A0-B177-570B51FBDFAB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C1E-A894-4981-9094-B974D32CA0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389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D197-B01D-42A0-B177-570B51FBDFAB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C1E-A894-4981-9094-B974D32CA0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67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D197-B01D-42A0-B177-570B51FBDFAB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C1E-A894-4981-9094-B974D32CA0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1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D197-B01D-42A0-B177-570B51FBDFAB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C1E-A894-4981-9094-B974D32CA0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63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D197-B01D-42A0-B177-570B51FBDFAB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C1E-A894-4981-9094-B974D32CA0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375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D197-B01D-42A0-B177-570B51FBDFAB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C1E-A894-4981-9094-B974D32CA0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43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D197-B01D-42A0-B177-570B51FBDFAB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C1E-A894-4981-9094-B974D32CA0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7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D197-B01D-42A0-B177-570B51FBDFAB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C1E-A894-4981-9094-B974D32CA0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127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D197-B01D-42A0-B177-570B51FBDFAB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C1E-A894-4981-9094-B974D32CA0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39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D197-B01D-42A0-B177-570B51FBDFAB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C1E-A894-4981-9094-B974D32CA0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34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3D197-B01D-42A0-B177-570B51FBDFAB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0C1E-A894-4981-9094-B974D32CA0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19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82811" y="949368"/>
            <a:ext cx="9144000" cy="2387600"/>
          </a:xfrm>
        </p:spPr>
        <p:txBody>
          <a:bodyPr/>
          <a:lstStyle/>
          <a:p>
            <a:r>
              <a:rPr lang="nb-NO" dirty="0" smtClean="0"/>
              <a:t>Hjerteinfarkt i Norge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2811" y="3429043"/>
            <a:ext cx="9144000" cy="1655763"/>
          </a:xfrm>
        </p:spPr>
        <p:txBody>
          <a:bodyPr/>
          <a:lstStyle/>
          <a:p>
            <a:r>
              <a:rPr lang="nb-NO" dirty="0" smtClean="0"/>
              <a:t>Årsrapport 2023</a:t>
            </a:r>
          </a:p>
          <a:p>
            <a:r>
              <a:rPr lang="nb-NO" dirty="0" smtClean="0"/>
              <a:t>Norsk hjerteinfarktregister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8298073" y="82379"/>
            <a:ext cx="3893929" cy="466955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575223" y="4823195"/>
            <a:ext cx="509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Utarbeidet av nasjonalt sekretariat for Norsk hjerteinfarktregister Seksjon for medisinske kvalitetsregistre St. Olavs hospital</a:t>
            </a:r>
          </a:p>
        </p:txBody>
      </p:sp>
    </p:spTree>
    <p:extLst>
      <p:ext uri="{BB962C8B-B14F-4D97-AF65-F5344CB8AC3E}">
        <p14:creationId xmlns:p14="http://schemas.microsoft.com/office/powerpoint/2010/main" val="11957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04877" y="1690689"/>
            <a:ext cx="4209734" cy="5034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/>
              <a:t>Definisjon: </a:t>
            </a:r>
          </a:p>
          <a:p>
            <a:pPr marL="0" indent="0">
              <a:buNone/>
            </a:pPr>
            <a:r>
              <a:rPr lang="nb-NO" sz="1600" dirty="0"/>
              <a:t>Andel</a:t>
            </a:r>
            <a:r>
              <a:rPr lang="en-US" sz="1600" dirty="0"/>
              <a:t> </a:t>
            </a:r>
            <a:r>
              <a:rPr lang="nb-NO" sz="1600" dirty="0"/>
              <a:t>hjerteinfarkt</a:t>
            </a:r>
            <a:r>
              <a:rPr lang="en-US" sz="1600" dirty="0"/>
              <a:t> </a:t>
            </a:r>
            <a:r>
              <a:rPr lang="nb-NO" sz="1600" dirty="0"/>
              <a:t>meldt</a:t>
            </a:r>
            <a:r>
              <a:rPr lang="en-US" sz="1600" dirty="0"/>
              <a:t> </a:t>
            </a:r>
            <a:r>
              <a:rPr lang="nb-NO" sz="1600" dirty="0"/>
              <a:t>til</a:t>
            </a:r>
            <a:r>
              <a:rPr lang="en-US" sz="1600" dirty="0"/>
              <a:t> </a:t>
            </a:r>
            <a:r>
              <a:rPr lang="nb-NO" sz="1600" dirty="0"/>
              <a:t>Norsk</a:t>
            </a:r>
            <a:r>
              <a:rPr lang="en-US" sz="1600" dirty="0"/>
              <a:t> </a:t>
            </a:r>
            <a:r>
              <a:rPr lang="nb-NO" sz="1600" dirty="0"/>
              <a:t>hjerteinfarktregister</a:t>
            </a:r>
            <a:r>
              <a:rPr lang="en-US" sz="1600" dirty="0"/>
              <a:t> </a:t>
            </a:r>
            <a:r>
              <a:rPr lang="nb-NO" sz="1600" dirty="0"/>
              <a:t>av</a:t>
            </a:r>
            <a:r>
              <a:rPr lang="en-US" sz="1600" dirty="0"/>
              <a:t> </a:t>
            </a:r>
            <a:r>
              <a:rPr lang="nb-NO" sz="1600" dirty="0"/>
              <a:t>alle</a:t>
            </a:r>
            <a:r>
              <a:rPr lang="en-US" sz="1600" dirty="0"/>
              <a:t> </a:t>
            </a:r>
            <a:r>
              <a:rPr lang="nb-NO" sz="1600" dirty="0"/>
              <a:t>hjerteinfarkt</a:t>
            </a:r>
            <a:r>
              <a:rPr lang="en-US" sz="1600" dirty="0"/>
              <a:t> </a:t>
            </a:r>
            <a:r>
              <a:rPr lang="nb-NO" sz="1600" dirty="0"/>
              <a:t>meldt</a:t>
            </a:r>
            <a:r>
              <a:rPr lang="en-US" sz="1600" dirty="0"/>
              <a:t> </a:t>
            </a:r>
            <a:r>
              <a:rPr lang="nb-NO" sz="1600" dirty="0"/>
              <a:t>til</a:t>
            </a:r>
            <a:r>
              <a:rPr lang="en-US" sz="1600" dirty="0"/>
              <a:t> </a:t>
            </a:r>
            <a:r>
              <a:rPr lang="nb-NO" sz="1600" dirty="0"/>
              <a:t>Norsk</a:t>
            </a:r>
            <a:r>
              <a:rPr lang="en-US" sz="1600" dirty="0"/>
              <a:t> </a:t>
            </a:r>
            <a:r>
              <a:rPr lang="nb-NO" sz="1600" dirty="0"/>
              <a:t>pasientregister</a:t>
            </a:r>
            <a:r>
              <a:rPr lang="en-US" sz="1600" dirty="0"/>
              <a:t> (NPR) </a:t>
            </a:r>
            <a:r>
              <a:rPr lang="nb-NO" sz="1600" dirty="0"/>
              <a:t>og</a:t>
            </a:r>
            <a:r>
              <a:rPr lang="en-US" sz="1600" dirty="0"/>
              <a:t>/</a:t>
            </a:r>
            <a:r>
              <a:rPr lang="nb-NO" sz="1600" dirty="0"/>
              <a:t>eller</a:t>
            </a:r>
            <a:r>
              <a:rPr lang="en-US" sz="1600" dirty="0"/>
              <a:t> </a:t>
            </a:r>
            <a:r>
              <a:rPr lang="nb-NO" sz="1600" dirty="0"/>
              <a:t>Norsk</a:t>
            </a:r>
            <a:r>
              <a:rPr lang="en-US" sz="1600" dirty="0"/>
              <a:t> </a:t>
            </a:r>
            <a:r>
              <a:rPr lang="nb-NO" sz="1600" dirty="0"/>
              <a:t>hjerteinfarktregister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nb-NO" sz="1600" dirty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b-NO" sz="1600" b="1" dirty="0"/>
              <a:t>Måloppnåelse: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Lav: &lt; 70 </a:t>
            </a:r>
            <a:r>
              <a:rPr lang="nb-NO" sz="1600" dirty="0" smtClean="0"/>
              <a:t>% </a:t>
            </a:r>
            <a:endParaRPr lang="nb-NO" sz="1600" dirty="0"/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Moderat: 70 % - 84 </a:t>
            </a:r>
            <a:r>
              <a:rPr lang="nb-NO" sz="1600" dirty="0" smtClean="0"/>
              <a:t>% </a:t>
            </a:r>
            <a:endParaRPr lang="nb-NO" sz="1600" dirty="0"/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Høy: ≥ 85 %</a:t>
            </a:r>
          </a:p>
          <a:p>
            <a:pPr marL="0" indent="0">
              <a:buNone/>
            </a:pPr>
            <a:endParaRPr lang="nb-NO" sz="1600" dirty="0"/>
          </a:p>
        </p:txBody>
      </p:sp>
      <p:sp>
        <p:nvSpPr>
          <p:cNvPr id="10" name="Rektangel 9"/>
          <p:cNvSpPr/>
          <p:nvPr/>
        </p:nvSpPr>
        <p:spPr>
          <a:xfrm>
            <a:off x="5497133" y="1690689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Indikator</a:t>
            </a:r>
            <a:r>
              <a:rPr lang="en-US" sz="1600" dirty="0"/>
              <a:t> A1 – </a:t>
            </a:r>
            <a:r>
              <a:rPr lang="nb-NO" sz="1600" dirty="0"/>
              <a:t>Dekningsgrad</a:t>
            </a:r>
            <a:r>
              <a:rPr lang="en-US" sz="1600" dirty="0"/>
              <a:t> (%) </a:t>
            </a:r>
            <a:r>
              <a:rPr lang="nb-NO" sz="1600" dirty="0"/>
              <a:t>fordelt</a:t>
            </a:r>
            <a:r>
              <a:rPr lang="en-US" sz="1600" dirty="0"/>
              <a:t> </a:t>
            </a:r>
            <a:r>
              <a:rPr lang="nb-NO" sz="1600" dirty="0"/>
              <a:t>på</a:t>
            </a:r>
            <a:r>
              <a:rPr lang="en-US" sz="1600" dirty="0"/>
              <a:t> </a:t>
            </a:r>
            <a:r>
              <a:rPr lang="nb-NO" sz="1600" dirty="0"/>
              <a:t>helseregion</a:t>
            </a:r>
            <a:r>
              <a:rPr lang="en-US" sz="1600" dirty="0"/>
              <a:t> (</a:t>
            </a:r>
            <a:r>
              <a:rPr lang="nb-NO" sz="1600" dirty="0"/>
              <a:t>opptaksområde</a:t>
            </a:r>
            <a:r>
              <a:rPr lang="en-US" sz="1600" dirty="0"/>
              <a:t>). </a:t>
            </a:r>
            <a:r>
              <a:rPr lang="nb-NO" sz="1600" dirty="0"/>
              <a:t>Norsk</a:t>
            </a:r>
            <a:r>
              <a:rPr lang="en-US" sz="1600" dirty="0"/>
              <a:t> </a:t>
            </a:r>
            <a:r>
              <a:rPr lang="nb-NO" sz="1600" dirty="0"/>
              <a:t>hjerteinfarktregister</a:t>
            </a:r>
            <a:r>
              <a:rPr lang="en-US" sz="1600" dirty="0"/>
              <a:t>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3"/>
          <a:srcRect b="4875"/>
          <a:stretch/>
        </p:blipFill>
        <p:spPr>
          <a:xfrm>
            <a:off x="5497133" y="2312992"/>
            <a:ext cx="6124575" cy="4412549"/>
          </a:xfrm>
          <a:prstGeom prst="rect">
            <a:avLst/>
          </a:prstGeom>
        </p:spPr>
      </p:pic>
      <p:sp>
        <p:nvSpPr>
          <p:cNvPr id="1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Dekningsgrad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632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63999" y="1441619"/>
            <a:ext cx="4662593" cy="1763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/>
              <a:t>Indikator A1 – Dekningsgrad (%) fordelt på helseregion og lokalsykehus (opptaksområde). Norsk hjerteinfarktregister 2023.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sp>
        <p:nvSpPr>
          <p:cNvPr id="11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Dekningsgrad</a:t>
            </a:r>
          </a:p>
          <a:p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4" y="807055"/>
            <a:ext cx="4310013" cy="60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30206" y="1639257"/>
            <a:ext cx="3772424" cy="5123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/>
              <a:t>Definisjon: </a:t>
            </a:r>
          </a:p>
          <a:p>
            <a:pPr marL="0" indent="0">
              <a:buNone/>
            </a:pPr>
            <a:r>
              <a:rPr lang="nb-NO" sz="1600" dirty="0"/>
              <a:t>Andel av alle registreringsskjema ferdigstilt innen 60 dager etter at pasienten ble utskrevet fra sykehuset.</a:t>
            </a:r>
          </a:p>
          <a:p>
            <a:pPr marL="0" indent="0">
              <a:buNone/>
            </a:pPr>
            <a:endParaRPr lang="nb-NO" sz="1600" dirty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b-NO" sz="1600" b="1" dirty="0"/>
              <a:t>Måloppnåelse: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Lav: &lt; 70 </a:t>
            </a:r>
            <a:r>
              <a:rPr lang="nb-NO" sz="1600" dirty="0" smtClean="0"/>
              <a:t>%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M</a:t>
            </a:r>
            <a:r>
              <a:rPr lang="nb-NO" sz="1600" dirty="0" smtClean="0"/>
              <a:t>oderat</a:t>
            </a:r>
            <a:r>
              <a:rPr lang="nb-NO" sz="1600" dirty="0"/>
              <a:t>: 70 % - 89 </a:t>
            </a:r>
            <a:r>
              <a:rPr lang="nb-NO" sz="1600" dirty="0" smtClean="0"/>
              <a:t>%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H</a:t>
            </a:r>
            <a:r>
              <a:rPr lang="nb-NO" sz="1600" dirty="0" smtClean="0"/>
              <a:t>øy</a:t>
            </a:r>
            <a:r>
              <a:rPr lang="nb-NO" sz="1600" dirty="0"/>
              <a:t>: ≥ 90 </a:t>
            </a:r>
            <a:r>
              <a:rPr lang="nb-NO" sz="1600" dirty="0" smtClean="0"/>
              <a:t>%</a:t>
            </a:r>
          </a:p>
          <a:p>
            <a:pPr marL="0" indent="0">
              <a:buNone/>
            </a:pPr>
            <a:endParaRPr lang="nb-NO" sz="1600" dirty="0"/>
          </a:p>
        </p:txBody>
      </p:sp>
      <p:sp>
        <p:nvSpPr>
          <p:cNvPr id="7" name="Rektangel 6"/>
          <p:cNvSpPr/>
          <p:nvPr/>
        </p:nvSpPr>
        <p:spPr>
          <a:xfrm>
            <a:off x="5171387" y="1639257"/>
            <a:ext cx="6854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Indikator A2 – Andel (%) registreringsskjema levert innen 60 dager etter utskrivelse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registrerende helseregion 2017-2023. Norsk hjerteinfarktregister 2023.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sp>
        <p:nvSpPr>
          <p:cNvPr id="10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Registreringsskjema ferdigstilt innen 60 dager</a:t>
            </a:r>
          </a:p>
          <a:p>
            <a:endParaRPr lang="nb-NO" sz="240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022" y="2441112"/>
            <a:ext cx="58959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953180" y="1653960"/>
            <a:ext cx="5218025" cy="1203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/>
              <a:t>Andel (%) registreringsskjema levert innen 60 dager etter utskrivelse fordelt på registrerende helseregion og sykehus i 2023. Norsk hjerteinfarktregister 2023.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sp>
        <p:nvSpPr>
          <p:cNvPr id="9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Registreringsskjema ferdigstilt innen 60 dager</a:t>
            </a:r>
          </a:p>
          <a:p>
            <a:endParaRPr lang="nb-NO" sz="2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t="431" b="4613"/>
          <a:stretch/>
        </p:blipFill>
        <p:spPr>
          <a:xfrm>
            <a:off x="7248526" y="761662"/>
            <a:ext cx="4131074" cy="61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2393" b="3375"/>
          <a:stretch/>
        </p:blipFill>
        <p:spPr>
          <a:xfrm>
            <a:off x="6121800" y="2270927"/>
            <a:ext cx="5182283" cy="4350938"/>
          </a:xfrm>
          <a:prstGeom prst="rect">
            <a:avLst/>
          </a:prstGeom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04878" y="1690689"/>
            <a:ext cx="3657598" cy="4830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 smtClean="0"/>
              <a:t>Definisjon:</a:t>
            </a:r>
            <a:endParaRPr lang="nb-NO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1600" dirty="0"/>
              <a:t>Andel pasienter som besvarte PROM/PREM-spørreskjema av de som ble utskrevet til hjemmet og som var i live 90 dager etter utreise</a:t>
            </a:r>
            <a:r>
              <a:rPr lang="nb-NO" sz="1600" dirty="0" smtClean="0"/>
              <a:t>.</a:t>
            </a:r>
          </a:p>
          <a:p>
            <a:pPr marL="0" indent="0">
              <a:buNone/>
            </a:pPr>
            <a:endParaRPr lang="nb-NO" sz="1600" dirty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b-NO" sz="1600" b="1" dirty="0" smtClean="0"/>
              <a:t>Måloppnåelse:</a:t>
            </a:r>
            <a:endParaRPr lang="nb-NO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600" dirty="0"/>
              <a:t>Lav: &lt;50 </a:t>
            </a:r>
            <a:r>
              <a:rPr lang="nb-NO" sz="1600" dirty="0" smtClean="0"/>
              <a:t>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600" dirty="0"/>
              <a:t>M</a:t>
            </a:r>
            <a:r>
              <a:rPr lang="nb-NO" sz="1600" dirty="0" smtClean="0"/>
              <a:t>oderat</a:t>
            </a:r>
            <a:r>
              <a:rPr lang="nb-NO" sz="1600" dirty="0"/>
              <a:t>: 50 % - 69 </a:t>
            </a:r>
            <a:r>
              <a:rPr lang="nb-NO" sz="1600" dirty="0" smtClean="0"/>
              <a:t>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600" dirty="0"/>
              <a:t>H</a:t>
            </a:r>
            <a:r>
              <a:rPr lang="nb-NO" sz="1600" dirty="0" smtClean="0"/>
              <a:t>øy</a:t>
            </a:r>
            <a:r>
              <a:rPr lang="nb-NO" sz="1600" dirty="0"/>
              <a:t>: ≥70 </a:t>
            </a:r>
            <a:r>
              <a:rPr lang="nb-NO" sz="1600" dirty="0" smtClean="0"/>
              <a:t>%</a:t>
            </a:r>
          </a:p>
          <a:p>
            <a:pPr marL="0" indent="0">
              <a:buNone/>
            </a:pPr>
            <a:endParaRPr lang="nb-NO" sz="1600" dirty="0"/>
          </a:p>
        </p:txBody>
      </p:sp>
      <p:sp>
        <p:nvSpPr>
          <p:cNvPr id="10" name="Rektangel 9"/>
          <p:cNvSpPr/>
          <p:nvPr/>
        </p:nvSpPr>
        <p:spPr>
          <a:xfrm>
            <a:off x="5497131" y="1690689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Indikator A3 - Andel (%) besvarte PROM/PREM-skjema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 2018-2023.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sp>
        <p:nvSpPr>
          <p:cNvPr id="1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Andel besvarte </a:t>
            </a:r>
            <a:r>
              <a:rPr lang="nb-NO" sz="2400" dirty="0" smtClean="0"/>
              <a:t>PROM/PREM-skjema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3576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953180" y="1653960"/>
            <a:ext cx="4324195" cy="1203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/>
              <a:t>Indikator A3 - Andel (%) besvarte PROM/PREM-skjema fordelt </a:t>
            </a:r>
            <a:r>
              <a:rPr lang="nb-NO" sz="1600" dirty="0" smtClean="0"/>
              <a:t>på helseregion </a:t>
            </a:r>
            <a:r>
              <a:rPr lang="nb-NO" sz="1600" dirty="0"/>
              <a:t>og 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 2023. Norsk hjerteinfarktregister 2023.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sp>
        <p:nvSpPr>
          <p:cNvPr id="9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Andel besvarte PROM/PREM-skjema</a:t>
            </a:r>
          </a:p>
          <a:p>
            <a:endParaRPr lang="nb-NO" sz="24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5" y="848506"/>
            <a:ext cx="4542331" cy="600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30204" y="1605351"/>
            <a:ext cx="3422722" cy="4604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Definisjon: </a:t>
            </a:r>
          </a:p>
          <a:p>
            <a:pPr marL="0" indent="0">
              <a:buNone/>
            </a:pPr>
            <a:r>
              <a:rPr lang="nb-NO" sz="1600" dirty="0" smtClean="0"/>
              <a:t>Andel </a:t>
            </a:r>
            <a:r>
              <a:rPr lang="nb-NO" sz="1600" dirty="0"/>
              <a:t>pasienter under 85 </a:t>
            </a:r>
            <a:r>
              <a:rPr lang="nb-NO" sz="1600" dirty="0" smtClean="0"/>
              <a:t>år </a:t>
            </a:r>
            <a:r>
              <a:rPr lang="nb-NO" sz="1600" dirty="0"/>
              <a:t>med STEMI og under 12 timers </a:t>
            </a:r>
            <a:r>
              <a:rPr lang="nb-NO" sz="1600" dirty="0" smtClean="0"/>
              <a:t>sykehistorie </a:t>
            </a:r>
            <a:r>
              <a:rPr lang="nb-NO" sz="1600" dirty="0"/>
              <a:t>som ble behandlet med trombolyse og/eller gjennomgikk </a:t>
            </a:r>
            <a:r>
              <a:rPr lang="nb-NO" sz="1600" dirty="0" err="1"/>
              <a:t>invasiv</a:t>
            </a:r>
            <a:r>
              <a:rPr lang="nb-NO" sz="1600" dirty="0"/>
              <a:t> koronarutredning og eventuell </a:t>
            </a:r>
            <a:r>
              <a:rPr lang="nb-NO" sz="1600" dirty="0" err="1"/>
              <a:t>revaskularisering</a:t>
            </a:r>
            <a:r>
              <a:rPr lang="nb-NO" sz="1600" dirty="0"/>
              <a:t> (PCI</a:t>
            </a:r>
            <a:r>
              <a:rPr lang="nb-NO" sz="1600" dirty="0" smtClean="0"/>
              <a:t>).</a:t>
            </a:r>
          </a:p>
          <a:p>
            <a:pPr marL="0" indent="0">
              <a:buNone/>
            </a:pPr>
            <a:endParaRPr lang="nb-NO" sz="1600" dirty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b-NO" sz="1600" b="1" dirty="0" smtClean="0"/>
              <a:t>Måloppnåelse: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Lav: &lt; 80 </a:t>
            </a:r>
            <a:r>
              <a:rPr lang="nb-NO" sz="1600" dirty="0" smtClean="0"/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Moderat</a:t>
            </a:r>
            <a:r>
              <a:rPr lang="nb-NO" sz="1600" dirty="0"/>
              <a:t>: 80 % - 89 </a:t>
            </a:r>
            <a:r>
              <a:rPr lang="nb-NO" sz="1600" dirty="0" smtClean="0"/>
              <a:t>%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Høy</a:t>
            </a:r>
            <a:r>
              <a:rPr lang="nb-NO" sz="1600" dirty="0"/>
              <a:t>: ≥ 90 </a:t>
            </a:r>
            <a:r>
              <a:rPr lang="nb-NO" sz="1600" dirty="0" smtClean="0"/>
              <a:t>%</a:t>
            </a:r>
          </a:p>
          <a:p>
            <a:pPr marL="0" indent="0">
              <a:buNone/>
            </a:pPr>
            <a:endParaRPr lang="nb-NO" sz="1600" b="1" dirty="0"/>
          </a:p>
        </p:txBody>
      </p:sp>
      <p:sp>
        <p:nvSpPr>
          <p:cNvPr id="5" name="Rektangel 4"/>
          <p:cNvSpPr/>
          <p:nvPr/>
        </p:nvSpPr>
        <p:spPr>
          <a:xfrm>
            <a:off x="5313694" y="1530465"/>
            <a:ext cx="6250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Indikator B – 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som fikk </a:t>
            </a:r>
            <a:r>
              <a:rPr lang="nb-NO" sz="1600" dirty="0" err="1"/>
              <a:t>reperfusjonsbehandling</a:t>
            </a:r>
            <a:r>
              <a:rPr lang="nb-NO" sz="1600" dirty="0"/>
              <a:t>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2015-2023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/>
          <a:srcRect l="2273" r="1970"/>
          <a:stretch/>
        </p:blipFill>
        <p:spPr>
          <a:xfrm>
            <a:off x="5313694" y="2361462"/>
            <a:ext cx="6220497" cy="4496538"/>
          </a:xfrm>
          <a:prstGeom prst="rect">
            <a:avLst/>
          </a:prstGeom>
        </p:spPr>
      </p:pic>
      <p:sp>
        <p:nvSpPr>
          <p:cNvPr id="11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 err="1"/>
              <a:t>Reperfusjonsbehandling</a:t>
            </a:r>
            <a:r>
              <a:rPr lang="nb-NO" sz="2400" dirty="0"/>
              <a:t> ved STEMI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4712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943129" y="1793564"/>
            <a:ext cx="4482981" cy="3618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/>
              <a:t>Indikator B – 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som fikk </a:t>
            </a:r>
            <a:r>
              <a:rPr lang="nb-NO" sz="1600" dirty="0" err="1"/>
              <a:t>reperfusjonsbehandling</a:t>
            </a:r>
            <a:r>
              <a:rPr lang="nb-NO" sz="1600" dirty="0"/>
              <a:t>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og 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</a:t>
            </a:r>
            <a:r>
              <a:rPr lang="nb-NO" sz="1600" dirty="0" smtClean="0"/>
              <a:t>Norsk </a:t>
            </a:r>
            <a:r>
              <a:rPr lang="nb-NO" sz="1600" dirty="0"/>
              <a:t>hjerteinfarktregister 2023.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endParaRPr lang="nb-NO" sz="1600" dirty="0"/>
          </a:p>
          <a:p>
            <a:endParaRPr lang="nb-NO" sz="16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sp>
        <p:nvSpPr>
          <p:cNvPr id="8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 err="1"/>
              <a:t>Reperfusjonsbehandling</a:t>
            </a:r>
            <a:r>
              <a:rPr lang="nb-NO" sz="2400" dirty="0"/>
              <a:t> ved STEMI</a:t>
            </a:r>
          </a:p>
          <a:p>
            <a:endParaRPr lang="nb-NO" sz="240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299" y="540659"/>
            <a:ext cx="4429125" cy="6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 err="1" smtClean="0"/>
              <a:t>Reperfusjonsbehandling</a:t>
            </a:r>
            <a:r>
              <a:rPr lang="nb-NO" sz="2400" dirty="0" smtClean="0"/>
              <a:t> innen anbefalt tid </a:t>
            </a:r>
            <a:r>
              <a:rPr lang="nb-NO" sz="2400" dirty="0"/>
              <a:t>ved </a:t>
            </a:r>
            <a:r>
              <a:rPr lang="nb-NO" sz="2400" dirty="0" smtClean="0"/>
              <a:t>STEMI</a:t>
            </a:r>
            <a:endParaRPr lang="nb-NO" sz="2400" dirty="0"/>
          </a:p>
          <a:p>
            <a:endParaRPr lang="nb-NO" sz="2400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30203" y="1605352"/>
            <a:ext cx="3375098" cy="5033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Definisjon: </a:t>
            </a:r>
          </a:p>
          <a:p>
            <a:pPr marL="0" indent="0">
              <a:buNone/>
            </a:pPr>
            <a:r>
              <a:rPr lang="nb-NO" sz="1600" dirty="0"/>
              <a:t>Andel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og under 12 timers </a:t>
            </a:r>
            <a:r>
              <a:rPr lang="nb-NO" sz="1600" dirty="0" smtClean="0"/>
              <a:t>sykehistorie </a:t>
            </a:r>
            <a:r>
              <a:rPr lang="nb-NO" sz="1600" dirty="0"/>
              <a:t>og med diagnostisk EKG tatt </a:t>
            </a:r>
            <a:r>
              <a:rPr lang="nb-NO" sz="1600" dirty="0" err="1"/>
              <a:t>prehospitalt</a:t>
            </a:r>
            <a:r>
              <a:rPr lang="nb-NO" sz="1600" dirty="0"/>
              <a:t> som ble behandlet med trombolyse og/eller gjennomgikk </a:t>
            </a:r>
            <a:r>
              <a:rPr lang="nb-NO" sz="1600" dirty="0" err="1"/>
              <a:t>invasiv</a:t>
            </a:r>
            <a:r>
              <a:rPr lang="nb-NO" sz="1600" dirty="0"/>
              <a:t> </a:t>
            </a:r>
            <a:r>
              <a:rPr lang="nb-NO" sz="1600" dirty="0" smtClean="0"/>
              <a:t>koronarutredning </a:t>
            </a:r>
            <a:r>
              <a:rPr lang="nb-NO" sz="1600" dirty="0"/>
              <a:t>og eventuell </a:t>
            </a:r>
            <a:r>
              <a:rPr lang="nb-NO" sz="1600" dirty="0" err="1"/>
              <a:t>revaskularisering</a:t>
            </a:r>
            <a:r>
              <a:rPr lang="nb-NO" sz="1600" dirty="0"/>
              <a:t> (PCI) innen anbefalt tid.</a:t>
            </a:r>
            <a:endParaRPr lang="nb-NO" sz="1600" dirty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b-NO" sz="1600" b="1" dirty="0" smtClean="0"/>
              <a:t>Måloppnåelse: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Lav: &lt; 70 </a:t>
            </a:r>
            <a:r>
              <a:rPr lang="nb-NO" sz="1600" dirty="0" smtClean="0"/>
              <a:t>%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M</a:t>
            </a:r>
            <a:r>
              <a:rPr lang="nb-NO" sz="1600" dirty="0" smtClean="0"/>
              <a:t>oderat</a:t>
            </a:r>
            <a:r>
              <a:rPr lang="nb-NO" sz="1600" dirty="0"/>
              <a:t>: 70 % - 84 </a:t>
            </a:r>
            <a:r>
              <a:rPr lang="nb-NO" sz="1600" dirty="0" smtClean="0"/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H</a:t>
            </a:r>
            <a:r>
              <a:rPr lang="nb-NO" sz="1600" dirty="0" smtClean="0"/>
              <a:t>øy</a:t>
            </a:r>
            <a:r>
              <a:rPr lang="nb-NO" sz="1600" dirty="0"/>
              <a:t>: ≥ 85 </a:t>
            </a:r>
            <a:r>
              <a:rPr lang="nb-NO" sz="1600" dirty="0" smtClean="0"/>
              <a:t>%.</a:t>
            </a:r>
            <a:endParaRPr lang="nb-NO" sz="1600" b="1" dirty="0"/>
          </a:p>
        </p:txBody>
      </p:sp>
      <p:sp>
        <p:nvSpPr>
          <p:cNvPr id="7" name="Rektangel 6"/>
          <p:cNvSpPr/>
          <p:nvPr/>
        </p:nvSpPr>
        <p:spPr>
          <a:xfrm>
            <a:off x="5680673" y="1605351"/>
            <a:ext cx="5864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Indikator C – 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som fikk </a:t>
            </a:r>
            <a:r>
              <a:rPr lang="nb-NO" sz="1600" dirty="0" err="1"/>
              <a:t>reperfusjonsbehandling</a:t>
            </a:r>
            <a:r>
              <a:rPr lang="nb-NO" sz="1600" dirty="0"/>
              <a:t> innen anbefalt tid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2015-2023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673" y="2436348"/>
            <a:ext cx="6157384" cy="42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943129" y="1793564"/>
            <a:ext cx="4482981" cy="3618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/>
              <a:t>Indikator C – 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som fikk </a:t>
            </a:r>
            <a:r>
              <a:rPr lang="nb-NO" sz="1600" dirty="0" err="1"/>
              <a:t>reperfusjonsbehandling</a:t>
            </a:r>
            <a:r>
              <a:rPr lang="nb-NO" sz="1600" dirty="0"/>
              <a:t> innen anbefalt tid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og 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Norsk hjerteinfarktregister 2023. </a:t>
            </a:r>
            <a:endParaRPr lang="nb-NO" sz="1600" dirty="0" smtClean="0"/>
          </a:p>
          <a:p>
            <a:pPr marL="0" indent="0">
              <a:buNone/>
            </a:pPr>
            <a:r>
              <a:rPr lang="nb-NO" sz="1600" dirty="0" smtClean="0"/>
              <a:t>Lyseblå </a:t>
            </a:r>
            <a:r>
              <a:rPr lang="nb-NO" sz="1600" dirty="0"/>
              <a:t>søyle angir andel pasienter behandlet med trombolyse som primær </a:t>
            </a:r>
            <a:r>
              <a:rPr lang="nb-NO" sz="1600" dirty="0" err="1"/>
              <a:t>reperfusjonsmetode</a:t>
            </a:r>
            <a:r>
              <a:rPr lang="nb-NO" sz="1600" dirty="0"/>
              <a:t>. </a:t>
            </a:r>
            <a:endParaRPr lang="nb-NO" sz="1600" dirty="0" smtClean="0"/>
          </a:p>
          <a:p>
            <a:pPr marL="0" indent="0">
              <a:buNone/>
            </a:pPr>
            <a:r>
              <a:rPr lang="nb-NO" sz="1600" dirty="0" smtClean="0"/>
              <a:t>Mørkeblå </a:t>
            </a:r>
            <a:r>
              <a:rPr lang="nb-NO" sz="1600" dirty="0"/>
              <a:t>søyle angir pasienter som fikk invasiv utredning som primær </a:t>
            </a:r>
            <a:r>
              <a:rPr lang="nb-NO" sz="1600" dirty="0" err="1"/>
              <a:t>reperfusjonsmetode</a:t>
            </a:r>
            <a:r>
              <a:rPr lang="nb-NO" sz="1600" dirty="0"/>
              <a:t>.</a:t>
            </a:r>
          </a:p>
          <a:p>
            <a:pPr marL="0" indent="0">
              <a:buNone/>
            </a:pPr>
            <a:endParaRPr lang="nb-NO" sz="1600" dirty="0"/>
          </a:p>
          <a:p>
            <a:endParaRPr lang="nb-NO" sz="1600" dirty="0"/>
          </a:p>
          <a:p>
            <a:endParaRPr lang="nb-NO" sz="16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sp>
        <p:nvSpPr>
          <p:cNvPr id="7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2400" dirty="0" smtClean="0"/>
          </a:p>
          <a:p>
            <a:r>
              <a:rPr lang="nb-NO" sz="2400" dirty="0" err="1" smtClean="0"/>
              <a:t>Reperfusjonsbehandling</a:t>
            </a:r>
            <a:r>
              <a:rPr lang="nb-NO" sz="2400" dirty="0" smtClean="0"/>
              <a:t> innen anbefalt </a:t>
            </a:r>
          </a:p>
          <a:p>
            <a:r>
              <a:rPr lang="nb-NO" sz="2400" dirty="0" smtClean="0"/>
              <a:t>tid </a:t>
            </a:r>
            <a:r>
              <a:rPr lang="nb-NO" sz="2400" dirty="0"/>
              <a:t>ved </a:t>
            </a:r>
            <a:r>
              <a:rPr lang="nb-NO" sz="2400" dirty="0" smtClean="0"/>
              <a:t>STEMI</a:t>
            </a:r>
            <a:endParaRPr lang="nb-NO" sz="2400" dirty="0"/>
          </a:p>
          <a:p>
            <a:endParaRPr lang="nb-NO" sz="24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497842"/>
            <a:ext cx="4265158" cy="62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000" y="360001"/>
            <a:ext cx="10515600" cy="1325563"/>
          </a:xfrm>
        </p:spPr>
        <p:txBody>
          <a:bodyPr/>
          <a:lstStyle/>
          <a:p>
            <a:r>
              <a:rPr lang="nb-NO" dirty="0" smtClean="0"/>
              <a:t>Sammendrag 2023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18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1800" dirty="0"/>
              <a:t>Siden 2015 har antall hjerteinfarkt gått ned ca. 4 % hvert år. Nedgangen er noe større blant kvinner enn blant menn. 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Flertallet av norske pasienter får meget god behandling i tråd med nasjonale og internasjonale anbefalinger. Dette reflekteres i lav dødelighet.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For de fleste indikatorene har måloppnåelse vært på et stabilt høyt nivå i mange år, eller måloppnåelse har økt jevnt siden registeret ble etablert.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Flere pasienter bør få medikamenter </a:t>
            </a:r>
            <a:r>
              <a:rPr lang="nb-NO" sz="1800" dirty="0" err="1"/>
              <a:t>prehospitalt</a:t>
            </a:r>
            <a:r>
              <a:rPr lang="nb-NO" sz="1800" dirty="0"/>
              <a:t> for å løse opp blodproppen (trombolyse) i stedet for mekanisk utblokking (PCI), og det tar for lang tid fra helsepersonell ankommer pasienten til pasienten får trombolyse eller PCI. 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Registeret har i flere år vært en aktiv pådriver for å vri en større andel av behandlingen over fra PCI til trombolyse, og andelen har økt noe, men ikke tilstrekkelig.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Registeret inneholder opplysninger om 133 977 hjerteinfarkt for perioden </a:t>
            </a:r>
            <a:r>
              <a:rPr lang="nb-NO" sz="1800" dirty="0" smtClean="0"/>
              <a:t>2013–2023, og dekningsgraden har </a:t>
            </a:r>
            <a:r>
              <a:rPr lang="nb-NO" sz="1800" dirty="0"/>
              <a:t>vært meget høy i hele perioden (omkring 90 % målt mot Norsk pasientregister</a:t>
            </a:r>
            <a:r>
              <a:rPr lang="nb-NO" sz="1800" dirty="0" smtClean="0"/>
              <a:t>).</a:t>
            </a:r>
            <a:endParaRPr lang="nb-NO" sz="18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1016400" y="6204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2400" dirty="0"/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Tidsforsinkelser ved </a:t>
            </a:r>
            <a:r>
              <a:rPr lang="nb-NO" sz="2400" dirty="0" err="1"/>
              <a:t>reperfusjonsbehandling</a:t>
            </a:r>
            <a:r>
              <a:rPr lang="nb-NO" sz="2400" dirty="0"/>
              <a:t> ved STEMI i 2021</a:t>
            </a:r>
          </a:p>
          <a:p>
            <a:endParaRPr lang="nb-NO" sz="240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0" y="2339538"/>
            <a:ext cx="8560075" cy="4161745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864000" y="1754763"/>
            <a:ext cx="9180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Tidsforsinkelser (median tid i minutter) til </a:t>
            </a:r>
            <a:r>
              <a:rPr lang="nb-NO" sz="1600" dirty="0" err="1"/>
              <a:t>reperfusjonsbehandling</a:t>
            </a:r>
            <a:r>
              <a:rPr lang="nb-NO" sz="1600" dirty="0"/>
              <a:t> for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STEMI*.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Trombolyse innen anbefalt tid ved STEMI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30203" y="1605351"/>
            <a:ext cx="3356048" cy="5087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Definisjon: </a:t>
            </a:r>
          </a:p>
          <a:p>
            <a:pPr marL="0" indent="0">
              <a:buNone/>
            </a:pPr>
            <a:r>
              <a:rPr lang="nb-NO" sz="1600" dirty="0"/>
              <a:t>Andel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og under 12 timers </a:t>
            </a:r>
            <a:r>
              <a:rPr lang="nb-NO" sz="1600" dirty="0" smtClean="0"/>
              <a:t>sykehistorie </a:t>
            </a:r>
            <a:r>
              <a:rPr lang="nb-NO" sz="1600" dirty="0"/>
              <a:t>som ble behandlet med trombolyse og som fikk trombolyse innen 30 minutter etter første medisinske kontakt. </a:t>
            </a:r>
            <a:endParaRPr lang="nb-NO" sz="1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nb-NO" sz="1600" b="1" dirty="0" smtClean="0"/>
              <a:t>Måloppnåelse: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Lav: &lt; 70 </a:t>
            </a:r>
            <a:r>
              <a:rPr lang="nb-NO" sz="1600" dirty="0" smtClean="0"/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Moderat</a:t>
            </a:r>
            <a:r>
              <a:rPr lang="nb-NO" sz="1600" dirty="0"/>
              <a:t>: 70 % - 84 </a:t>
            </a:r>
            <a:r>
              <a:rPr lang="nb-NO" sz="1600" dirty="0" smtClean="0"/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Høy</a:t>
            </a:r>
            <a:r>
              <a:rPr lang="nb-NO" sz="1600" dirty="0"/>
              <a:t>: ≥ 85 %</a:t>
            </a:r>
            <a:endParaRPr lang="nb-NO" sz="1600" b="1" dirty="0"/>
          </a:p>
        </p:txBody>
      </p:sp>
      <p:sp>
        <p:nvSpPr>
          <p:cNvPr id="7" name="Rektangel 6"/>
          <p:cNvSpPr/>
          <p:nvPr/>
        </p:nvSpPr>
        <p:spPr>
          <a:xfrm>
            <a:off x="5858191" y="1605351"/>
            <a:ext cx="5864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Indikator C1 – 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som ble trombolysebehandlet som fikk trombolyse innen anbefalt tid,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2015-2023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</a:t>
            </a:r>
            <a:endParaRPr lang="nb-NO" sz="1600" dirty="0" smtClean="0"/>
          </a:p>
          <a:p>
            <a:r>
              <a:rPr lang="nb-NO" sz="1600" dirty="0" smtClean="0"/>
              <a:t>Norsk </a:t>
            </a:r>
            <a:r>
              <a:rPr lang="nb-NO" sz="1600" dirty="0"/>
              <a:t>hjerteinfarktregister 2023. 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191" y="2682569"/>
            <a:ext cx="58959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Trombolyse innen anbefalt tid ved STEMI</a:t>
            </a:r>
          </a:p>
        </p:txBody>
      </p:sp>
      <p:sp>
        <p:nvSpPr>
          <p:cNvPr id="7" name="Rektangel 6"/>
          <p:cNvSpPr/>
          <p:nvPr/>
        </p:nvSpPr>
        <p:spPr>
          <a:xfrm>
            <a:off x="6508297" y="1605351"/>
            <a:ext cx="5214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som fikk trombolyse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 </a:t>
            </a:r>
            <a:endParaRPr lang="nb-NO" sz="1600" dirty="0" smtClean="0"/>
          </a:p>
          <a:p>
            <a:r>
              <a:rPr lang="nb-NO" sz="1600" dirty="0" smtClean="0"/>
              <a:t>2015-2023</a:t>
            </a:r>
            <a:r>
              <a:rPr lang="nb-NO" sz="1600" dirty="0"/>
              <a:t>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297" y="2436348"/>
            <a:ext cx="4400550" cy="4219575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0" y="2453037"/>
            <a:ext cx="4830225" cy="4186195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1095270" y="1622040"/>
            <a:ext cx="4943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som fikk trombolyse (nasjonalt) 2015-2023. Norsk hjerteinfarktregister 2023. 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4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1016400" y="6204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2400" dirty="0"/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Tidsforsinkelser ved </a:t>
            </a:r>
            <a:r>
              <a:rPr lang="nb-NO" sz="2400" dirty="0" smtClean="0"/>
              <a:t>trombolysebehandling </a:t>
            </a:r>
            <a:r>
              <a:rPr lang="nb-NO" sz="2400" dirty="0"/>
              <a:t>ved STEMI i </a:t>
            </a:r>
            <a:r>
              <a:rPr lang="nb-NO" sz="2400" dirty="0" smtClean="0"/>
              <a:t>2023</a:t>
            </a:r>
            <a:endParaRPr lang="nb-NO" sz="2400" dirty="0"/>
          </a:p>
          <a:p>
            <a:endParaRPr lang="nb-NO" sz="2400" dirty="0"/>
          </a:p>
        </p:txBody>
      </p:sp>
      <p:sp>
        <p:nvSpPr>
          <p:cNvPr id="11" name="Rektangel 10"/>
          <p:cNvSpPr/>
          <p:nvPr/>
        </p:nvSpPr>
        <p:spPr>
          <a:xfrm>
            <a:off x="864000" y="1777960"/>
            <a:ext cx="9180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Tidsforsinkelser (median tid i minutter) til trombolysebehandling for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STEMI*.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0" y="2465228"/>
            <a:ext cx="7945216" cy="39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Trombolyse innen anbefalt tid ved STEMI</a:t>
            </a:r>
          </a:p>
        </p:txBody>
      </p:sp>
      <p:sp>
        <p:nvSpPr>
          <p:cNvPr id="8" name="Rektangel 7"/>
          <p:cNvSpPr/>
          <p:nvPr/>
        </p:nvSpPr>
        <p:spPr>
          <a:xfrm>
            <a:off x="864000" y="1632089"/>
            <a:ext cx="5486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Indikator C1 – 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som ble trombolysebehandlet som fikk trombolyse innen anbefalt tid,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og lokalsykehus 2023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949585"/>
            <a:ext cx="4457594" cy="590841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Trombolyse innen anbefalt tid ved STEMI</a:t>
            </a:r>
          </a:p>
        </p:txBody>
      </p:sp>
      <p:sp>
        <p:nvSpPr>
          <p:cNvPr id="8" name="Rektangel 7"/>
          <p:cNvSpPr/>
          <p:nvPr/>
        </p:nvSpPr>
        <p:spPr>
          <a:xfrm>
            <a:off x="864000" y="1632089"/>
            <a:ext cx="5486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Median antall minutter (og kvartiler) fra symptomdebut til trombolyse hos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helseforetak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 2021-2023.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975" y="857241"/>
            <a:ext cx="5636025" cy="593408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Primær PCI innen anbefalt tid ved STEMI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30202" y="1605351"/>
            <a:ext cx="4079947" cy="4966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Definisjon: </a:t>
            </a:r>
          </a:p>
          <a:p>
            <a:pPr marL="0" indent="0">
              <a:buNone/>
            </a:pPr>
            <a:r>
              <a:rPr lang="nb-NO" sz="1600" dirty="0" smtClean="0"/>
              <a:t>Andel </a:t>
            </a:r>
            <a:r>
              <a:rPr lang="nb-NO" sz="1600" dirty="0"/>
              <a:t>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og under 12 timers </a:t>
            </a:r>
            <a:r>
              <a:rPr lang="nb-NO" sz="1600" dirty="0" smtClean="0"/>
              <a:t>sykehistorie </a:t>
            </a:r>
            <a:r>
              <a:rPr lang="nb-NO" sz="1600" dirty="0"/>
              <a:t>som ble behandlet med primær PCI og som fikk utført PCI innen 120 minutter etter første medisinske kontakt. </a:t>
            </a:r>
            <a:endParaRPr lang="nb-NO" sz="1600" dirty="0" smtClean="0"/>
          </a:p>
          <a:p>
            <a:pPr marL="0" indent="0">
              <a:buNone/>
            </a:pPr>
            <a:r>
              <a:rPr lang="nb-NO" sz="1600" dirty="0" smtClean="0"/>
              <a:t>Primær </a:t>
            </a:r>
            <a:r>
              <a:rPr lang="nb-NO" sz="1600" dirty="0"/>
              <a:t>PCI er definert som invasiv koronar angiografi eller PCI som initial metode for å</a:t>
            </a:r>
            <a:r>
              <a:rPr lang="nb-NO" sz="1600" dirty="0" smtClean="0"/>
              <a:t> oppn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reperfusjon </a:t>
            </a:r>
            <a:r>
              <a:rPr lang="nb-NO" sz="1600" dirty="0" smtClean="0"/>
              <a:t>n</a:t>
            </a:r>
            <a:r>
              <a:rPr lang="nb-NO" sz="1600" dirty="0"/>
              <a:t>å</a:t>
            </a:r>
            <a:r>
              <a:rPr lang="nb-NO" sz="1600" dirty="0" smtClean="0"/>
              <a:t>r </a:t>
            </a:r>
            <a:r>
              <a:rPr lang="nb-NO" sz="1600" dirty="0"/>
              <a:t>det ikke var gitt trombolyse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forh</a:t>
            </a:r>
            <a:r>
              <a:rPr lang="nb-NO" sz="1600" dirty="0"/>
              <a:t>å</a:t>
            </a:r>
            <a:r>
              <a:rPr lang="nb-NO" sz="1600" dirty="0" smtClean="0"/>
              <a:t>nd </a:t>
            </a:r>
            <a:r>
              <a:rPr lang="nb-NO" sz="1600" dirty="0"/>
              <a:t>og tidspunkt for </a:t>
            </a:r>
            <a:r>
              <a:rPr lang="nb-NO" sz="1600" dirty="0" err="1"/>
              <a:t>arteriellt</a:t>
            </a:r>
            <a:r>
              <a:rPr lang="nb-NO" sz="1600" dirty="0"/>
              <a:t> innstikk er mindre enn 12 timer etter FMK. Tidspunkt for koronar angiografi eller PCI er definert som tidspunkt for arterielt innstikk</a:t>
            </a:r>
            <a:r>
              <a:rPr lang="nb-NO" sz="1600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600" b="1" dirty="0" smtClean="0"/>
              <a:t>Måloppnåelse: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Lav: &lt; 70 </a:t>
            </a:r>
            <a:r>
              <a:rPr lang="nb-NO" sz="1600" dirty="0" smtClean="0"/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M</a:t>
            </a:r>
            <a:r>
              <a:rPr lang="nb-NO" sz="1600" dirty="0" smtClean="0"/>
              <a:t>oderat</a:t>
            </a:r>
            <a:r>
              <a:rPr lang="nb-NO" sz="1600" dirty="0"/>
              <a:t>: 70 % - 84 </a:t>
            </a:r>
            <a:r>
              <a:rPr lang="nb-NO" sz="1600" dirty="0" smtClean="0"/>
              <a:t>%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Høy</a:t>
            </a:r>
            <a:r>
              <a:rPr lang="nb-NO" sz="1600" dirty="0"/>
              <a:t>: ≥ 85 </a:t>
            </a:r>
            <a:r>
              <a:rPr lang="nb-NO" sz="1600" dirty="0" smtClean="0"/>
              <a:t>%</a:t>
            </a:r>
            <a:endParaRPr lang="nb-NO" sz="1600" b="1" dirty="0"/>
          </a:p>
        </p:txBody>
      </p:sp>
      <p:sp>
        <p:nvSpPr>
          <p:cNvPr id="7" name="Rektangel 6"/>
          <p:cNvSpPr/>
          <p:nvPr/>
        </p:nvSpPr>
        <p:spPr>
          <a:xfrm>
            <a:off x="5729847" y="1605351"/>
            <a:ext cx="5864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Indikator C2 – 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som fikk primær PCI innen anbefalt tid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2015-2023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190" y="2436348"/>
            <a:ext cx="6306227" cy="413590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Trombolyse innen anbefalt tid ved STEMI</a:t>
            </a:r>
          </a:p>
        </p:txBody>
      </p:sp>
      <p:sp>
        <p:nvSpPr>
          <p:cNvPr id="8" name="Rektangel 7"/>
          <p:cNvSpPr/>
          <p:nvPr/>
        </p:nvSpPr>
        <p:spPr>
          <a:xfrm>
            <a:off x="864000" y="1632089"/>
            <a:ext cx="5486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som fikk primær PCI innen anbefalt tid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og 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Norsk hjerteinfarktregister 2023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905397"/>
            <a:ext cx="4305300" cy="595260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1016400" y="6204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2400" dirty="0"/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Tidsforsinkelser </a:t>
            </a:r>
            <a:r>
              <a:rPr lang="nb-NO" sz="2400" dirty="0" smtClean="0"/>
              <a:t>til primær PCI </a:t>
            </a:r>
            <a:r>
              <a:rPr lang="nb-NO" sz="2400" dirty="0"/>
              <a:t>ved STEMI i </a:t>
            </a:r>
            <a:r>
              <a:rPr lang="nb-NO" sz="2400" dirty="0" smtClean="0"/>
              <a:t>2023</a:t>
            </a:r>
            <a:endParaRPr lang="nb-NO" sz="2400" dirty="0"/>
          </a:p>
          <a:p>
            <a:endParaRPr lang="nb-NO" sz="2400" dirty="0"/>
          </a:p>
        </p:txBody>
      </p:sp>
      <p:sp>
        <p:nvSpPr>
          <p:cNvPr id="11" name="Rektangel 10"/>
          <p:cNvSpPr/>
          <p:nvPr/>
        </p:nvSpPr>
        <p:spPr>
          <a:xfrm>
            <a:off x="864000" y="1656475"/>
            <a:ext cx="9180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Tidsforsinkelser (median tid i minutter) til primær PCI for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STEMI*.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0" y="2469862"/>
            <a:ext cx="8630018" cy="31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t="2532" b="2939"/>
          <a:stretch/>
        </p:blipFill>
        <p:spPr>
          <a:xfrm>
            <a:off x="733649" y="2572378"/>
            <a:ext cx="5187185" cy="4285622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 smtClean="0"/>
              <a:t>Primær PCI </a:t>
            </a:r>
            <a:r>
              <a:rPr lang="nb-NO" sz="2400" dirty="0"/>
              <a:t>innen anbefalt tid ved STEMI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b="1847"/>
          <a:stretch/>
        </p:blipFill>
        <p:spPr>
          <a:xfrm>
            <a:off x="6541477" y="2500483"/>
            <a:ext cx="5414673" cy="4357517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64000" y="1548642"/>
            <a:ext cx="5677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Median antall minutter (og kvartiler) fra symptomdebut til arterielt innstikk ved primær PCI hos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helseforetak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de).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541477" y="1554234"/>
            <a:ext cx="5228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Median antall minutter (og kvartiler) fra FMK til arterielt innstikk ved primær PCI hos pasienter under 85 å</a:t>
            </a:r>
            <a:r>
              <a:rPr lang="nb-NO" sz="1600" dirty="0" smtClean="0"/>
              <a:t>r </a:t>
            </a:r>
            <a:r>
              <a:rPr lang="nb-NO" sz="1600" dirty="0"/>
              <a:t>med STEMI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helseforetak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225" y="0"/>
            <a:ext cx="4804667" cy="68580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Koronar angiografi ved NSTEMI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30202" y="1605351"/>
            <a:ext cx="4696875" cy="5252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Definisjon: </a:t>
            </a:r>
          </a:p>
          <a:p>
            <a:pPr marL="0" indent="0">
              <a:buNone/>
            </a:pPr>
            <a:r>
              <a:rPr lang="nb-NO" sz="1600" dirty="0"/>
              <a:t>Andel pasienter under 85 å</a:t>
            </a:r>
            <a:r>
              <a:rPr lang="nb-NO" sz="1600" dirty="0" smtClean="0"/>
              <a:t>r </a:t>
            </a:r>
            <a:r>
              <a:rPr lang="nb-NO" sz="1600" dirty="0"/>
              <a:t>med NSTEMI som ble undersøkt med CT- eller </a:t>
            </a:r>
            <a:r>
              <a:rPr lang="nb-NO" sz="1600" dirty="0" err="1"/>
              <a:t>invasiv</a:t>
            </a:r>
            <a:r>
              <a:rPr lang="nb-NO" sz="1600" dirty="0"/>
              <a:t> koronar angiografi i løpet av sykehusoppholdet</a:t>
            </a:r>
            <a:r>
              <a:rPr lang="nb-NO" sz="1600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600" b="1" dirty="0" smtClean="0"/>
              <a:t>Måloppnåelse: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Lav: &lt; 70 </a:t>
            </a:r>
            <a:r>
              <a:rPr lang="nb-NO" sz="1600" dirty="0" smtClean="0"/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Moderat</a:t>
            </a:r>
            <a:r>
              <a:rPr lang="nb-NO" sz="1600" dirty="0"/>
              <a:t>: 70 % - 84 </a:t>
            </a:r>
            <a:r>
              <a:rPr lang="nb-NO" sz="1600" dirty="0" smtClean="0"/>
              <a:t>%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Høy</a:t>
            </a:r>
            <a:r>
              <a:rPr lang="nb-NO" sz="1600" dirty="0"/>
              <a:t>: ≥ 85 % </a:t>
            </a:r>
            <a:endParaRPr lang="nb-NO" sz="1600" b="1" dirty="0"/>
          </a:p>
        </p:txBody>
      </p:sp>
      <p:sp>
        <p:nvSpPr>
          <p:cNvPr id="7" name="Rektangel 6"/>
          <p:cNvSpPr/>
          <p:nvPr/>
        </p:nvSpPr>
        <p:spPr>
          <a:xfrm>
            <a:off x="5693279" y="1605351"/>
            <a:ext cx="6012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Indikator D – 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NSTEMI som ble utredet med </a:t>
            </a:r>
            <a:r>
              <a:rPr lang="nb-NO" sz="1600" dirty="0" err="1"/>
              <a:t>invasiv</a:t>
            </a:r>
            <a:r>
              <a:rPr lang="nb-NO" sz="1600" dirty="0"/>
              <a:t>- eller CT koronar angiografi fordelt </a:t>
            </a:r>
            <a:r>
              <a:rPr lang="nb-NO" sz="1600" dirty="0" smtClean="0"/>
              <a:t>på helseregion </a:t>
            </a:r>
            <a:r>
              <a:rPr lang="nb-NO" sz="1600" dirty="0"/>
              <a:t>2013-2023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Norsk </a:t>
            </a:r>
            <a:r>
              <a:rPr lang="nb-NO" sz="1600" dirty="0" smtClean="0"/>
              <a:t>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683" y="2436348"/>
            <a:ext cx="6642693" cy="423308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Koronar angiografi ved NSTEMI</a:t>
            </a:r>
          </a:p>
        </p:txBody>
      </p:sp>
      <p:sp>
        <p:nvSpPr>
          <p:cNvPr id="8" name="Rektangel 7"/>
          <p:cNvSpPr/>
          <p:nvPr/>
        </p:nvSpPr>
        <p:spPr>
          <a:xfrm>
            <a:off x="864000" y="1632089"/>
            <a:ext cx="4489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NSTEMI som ble utredet med invasiv- eller CT koronar angiografi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</a:t>
            </a:r>
            <a:endParaRPr lang="nb-NO" sz="1600" dirty="0" smtClean="0"/>
          </a:p>
          <a:p>
            <a:r>
              <a:rPr lang="nb-NO" sz="1600" dirty="0" smtClean="0"/>
              <a:t>Norsk </a:t>
            </a:r>
            <a:r>
              <a:rPr lang="nb-NO" sz="1600" dirty="0"/>
              <a:t>hjerteinfarktregister 2023. 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635314"/>
            <a:ext cx="4188225" cy="622268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Koronar angiografi innen 72 timer ved NSTEMI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30202" y="1605351"/>
            <a:ext cx="4696875" cy="5252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Definisjon: </a:t>
            </a:r>
            <a:endParaRPr lang="nb-NO" sz="1600" b="1" dirty="0" smtClean="0"/>
          </a:p>
          <a:p>
            <a:pPr marL="0" indent="0">
              <a:buNone/>
            </a:pPr>
            <a:r>
              <a:rPr lang="nb-NO" sz="1600" dirty="0"/>
              <a:t>Andel pasienter under 85 å</a:t>
            </a:r>
            <a:r>
              <a:rPr lang="nb-NO" sz="1600" dirty="0" smtClean="0"/>
              <a:t>r </a:t>
            </a:r>
            <a:r>
              <a:rPr lang="nb-NO" sz="1600" dirty="0"/>
              <a:t>med NSTEMI som ble undersøkt med </a:t>
            </a:r>
            <a:r>
              <a:rPr lang="nb-NO" sz="1600" dirty="0" err="1"/>
              <a:t>med</a:t>
            </a:r>
            <a:r>
              <a:rPr lang="nb-NO" sz="1600" dirty="0"/>
              <a:t> CT- eller </a:t>
            </a:r>
            <a:r>
              <a:rPr lang="nb-NO" sz="1600" dirty="0" err="1"/>
              <a:t>invasiv</a:t>
            </a:r>
            <a:r>
              <a:rPr lang="nb-NO" sz="1600" dirty="0"/>
              <a:t> koronar angiografi innen 72 timer etter sykehusinnleggelse.</a:t>
            </a:r>
            <a:endParaRPr lang="nb-NO" sz="1600" b="1" dirty="0"/>
          </a:p>
          <a:p>
            <a:pPr marL="0" indent="0">
              <a:spcAft>
                <a:spcPts val="600"/>
              </a:spcAft>
              <a:buNone/>
            </a:pPr>
            <a:r>
              <a:rPr lang="nb-NO" sz="1600" b="1" dirty="0" smtClean="0"/>
              <a:t>Måloppnåelse:</a:t>
            </a:r>
            <a:endParaRPr lang="nb-NO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Lav: &lt; 75 </a:t>
            </a:r>
            <a:r>
              <a:rPr lang="nb-NO" sz="1600" dirty="0" smtClean="0"/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Moderat</a:t>
            </a:r>
            <a:r>
              <a:rPr lang="nb-NO" sz="1600" dirty="0"/>
              <a:t>: 75 % - 84 </a:t>
            </a:r>
            <a:r>
              <a:rPr lang="nb-NO" sz="1600" dirty="0" smtClean="0"/>
              <a:t>%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Høy</a:t>
            </a:r>
            <a:r>
              <a:rPr lang="nb-NO" sz="1600" dirty="0"/>
              <a:t>: ≥ 85 %</a:t>
            </a:r>
            <a:endParaRPr lang="nb-NO" sz="1600" b="1" dirty="0" smtClean="0"/>
          </a:p>
        </p:txBody>
      </p:sp>
      <p:sp>
        <p:nvSpPr>
          <p:cNvPr id="7" name="Rektangel 6"/>
          <p:cNvSpPr/>
          <p:nvPr/>
        </p:nvSpPr>
        <p:spPr>
          <a:xfrm>
            <a:off x="5858191" y="1605351"/>
            <a:ext cx="5864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Indikator E – 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NSTEMI som ble utredet med invasiv- eller CT koronar angiografi innen 72 timer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2013-2023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</a:t>
            </a:r>
            <a:endParaRPr lang="nb-NO" sz="1600" dirty="0" smtClean="0"/>
          </a:p>
          <a:p>
            <a:r>
              <a:rPr lang="nb-NO" sz="1600" dirty="0" smtClean="0"/>
              <a:t>Norsk </a:t>
            </a:r>
            <a:r>
              <a:rPr lang="nb-NO" sz="1600" dirty="0"/>
              <a:t>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191" y="2602181"/>
            <a:ext cx="6184735" cy="417543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Koronar angiografi innen 72 timer ved NSTEMI</a:t>
            </a:r>
          </a:p>
        </p:txBody>
      </p:sp>
      <p:sp>
        <p:nvSpPr>
          <p:cNvPr id="3" name="Rektangel 2"/>
          <p:cNvSpPr/>
          <p:nvPr/>
        </p:nvSpPr>
        <p:spPr>
          <a:xfrm>
            <a:off x="864000" y="1632089"/>
            <a:ext cx="5587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/>
              <a:t>Andel </a:t>
            </a:r>
            <a:r>
              <a:rPr lang="nb-NO" sz="1600" dirty="0"/>
              <a:t>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NSTEMI som ble utredet med </a:t>
            </a:r>
            <a:r>
              <a:rPr lang="nb-NO" sz="1600" dirty="0" err="1"/>
              <a:t>invasiv</a:t>
            </a:r>
            <a:r>
              <a:rPr lang="nb-NO" sz="1600" dirty="0"/>
              <a:t>- eller CT koronar angiografi innen 72 timer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948" y="819149"/>
            <a:ext cx="4242410" cy="603885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Utskrevet med antitrombotisk behandling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30202" y="1605351"/>
            <a:ext cx="4696875" cy="5252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Definisjon: </a:t>
            </a:r>
          </a:p>
          <a:p>
            <a:pPr marL="0" indent="0">
              <a:buNone/>
            </a:pPr>
            <a:r>
              <a:rPr lang="nb-NO" sz="1600" dirty="0"/>
              <a:t>Andel pasienter under 85 å</a:t>
            </a:r>
            <a:r>
              <a:rPr lang="nb-NO" sz="1600" dirty="0" smtClean="0"/>
              <a:t>r </a:t>
            </a:r>
            <a:r>
              <a:rPr lang="nb-NO" sz="1600" dirty="0"/>
              <a:t>med type 1 infarkt som utskrives med to platehemmende medikament eller et platehemmende- og et antikoagulasjons medikament</a:t>
            </a:r>
            <a:r>
              <a:rPr lang="nb-NO" sz="1600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600" b="1" dirty="0" smtClean="0"/>
              <a:t>Måloppnåelse: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Lav: &lt; 85 </a:t>
            </a:r>
            <a:r>
              <a:rPr lang="nb-NO" sz="1600" dirty="0" smtClean="0"/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Moderat</a:t>
            </a:r>
            <a:r>
              <a:rPr lang="nb-NO" sz="1600" dirty="0"/>
              <a:t>: 85 % - 89 </a:t>
            </a:r>
            <a:r>
              <a:rPr lang="nb-NO" sz="1600" dirty="0" smtClean="0"/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Høy</a:t>
            </a:r>
            <a:r>
              <a:rPr lang="nb-NO" sz="1600" dirty="0"/>
              <a:t>: ≥ 90 %</a:t>
            </a:r>
            <a:endParaRPr lang="nb-NO" sz="1600" b="1" dirty="0"/>
          </a:p>
        </p:txBody>
      </p:sp>
      <p:sp>
        <p:nvSpPr>
          <p:cNvPr id="7" name="Rektangel 6"/>
          <p:cNvSpPr/>
          <p:nvPr/>
        </p:nvSpPr>
        <p:spPr>
          <a:xfrm>
            <a:off x="5858190" y="1605351"/>
            <a:ext cx="6029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Indikator F – 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type 1 hjerteinfarkt utskrevet med to antitrombotiske medikament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2013–2023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190" y="2430655"/>
            <a:ext cx="6178635" cy="420863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Utskrevet med antitrombotisk behandling</a:t>
            </a:r>
          </a:p>
        </p:txBody>
      </p:sp>
      <p:sp>
        <p:nvSpPr>
          <p:cNvPr id="3" name="Rektangel 2"/>
          <p:cNvSpPr/>
          <p:nvPr/>
        </p:nvSpPr>
        <p:spPr>
          <a:xfrm>
            <a:off x="864000" y="1632089"/>
            <a:ext cx="5587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type 1 hjerteinfarkt utskrevet med to antitrombotiske medikament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og 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</a:t>
            </a:r>
            <a:endParaRPr lang="nb-NO" sz="1600" dirty="0" smtClean="0"/>
          </a:p>
          <a:p>
            <a:r>
              <a:rPr lang="nb-NO" sz="1600" dirty="0" smtClean="0"/>
              <a:t>Norsk </a:t>
            </a:r>
            <a:r>
              <a:rPr lang="nb-NO" sz="1600" dirty="0"/>
              <a:t>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75" y="997446"/>
            <a:ext cx="3955830" cy="574537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Utskrevet med lipidsenkende medikament 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30202" y="1605351"/>
            <a:ext cx="4696875" cy="5252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Definisjon: </a:t>
            </a:r>
          </a:p>
          <a:p>
            <a:pPr marL="0" indent="0">
              <a:buNone/>
            </a:pPr>
            <a:r>
              <a:rPr lang="nb-NO" sz="1600" dirty="0"/>
              <a:t>Andel pasienter under 85 å</a:t>
            </a:r>
            <a:r>
              <a:rPr lang="nb-NO" sz="1600" dirty="0" smtClean="0"/>
              <a:t>r </a:t>
            </a:r>
            <a:r>
              <a:rPr lang="nb-NO" sz="1600" dirty="0"/>
              <a:t>med type 1 infarkt som utskrives med lipidsenkende medikament</a:t>
            </a:r>
            <a:r>
              <a:rPr lang="nb-NO" sz="1600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600" b="1" dirty="0" smtClean="0"/>
              <a:t>Måloppnåelse: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Lav: &lt; 85 </a:t>
            </a:r>
            <a:r>
              <a:rPr lang="nb-NO" sz="1600" dirty="0" smtClean="0"/>
              <a:t>%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Moderat</a:t>
            </a:r>
            <a:r>
              <a:rPr lang="nb-NO" sz="1600" dirty="0"/>
              <a:t>: 85 % - 89 </a:t>
            </a:r>
            <a:r>
              <a:rPr lang="nb-NO" sz="1600" dirty="0" smtClean="0"/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Høy</a:t>
            </a:r>
            <a:r>
              <a:rPr lang="nb-NO" sz="1600" dirty="0"/>
              <a:t>: ≥ 90 %</a:t>
            </a:r>
            <a:endParaRPr lang="nb-NO" sz="1600" b="1" dirty="0"/>
          </a:p>
        </p:txBody>
      </p:sp>
      <p:sp>
        <p:nvSpPr>
          <p:cNvPr id="7" name="Rektangel 6"/>
          <p:cNvSpPr/>
          <p:nvPr/>
        </p:nvSpPr>
        <p:spPr>
          <a:xfrm>
            <a:off x="5858190" y="1605351"/>
            <a:ext cx="6029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Indikator G – 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type 1 hjerteinfarkt utskrevet med lipidsenkende medikament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2015-2023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Norsk hjerteinfarktregister </a:t>
            </a:r>
            <a:r>
              <a:rPr lang="nb-NO" sz="1600" dirty="0" smtClean="0"/>
              <a:t>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191" y="2436348"/>
            <a:ext cx="6113696" cy="411517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Utskrevet med lipidsenkende medikament </a:t>
            </a:r>
          </a:p>
        </p:txBody>
      </p:sp>
      <p:sp>
        <p:nvSpPr>
          <p:cNvPr id="3" name="Rektangel 2"/>
          <p:cNvSpPr/>
          <p:nvPr/>
        </p:nvSpPr>
        <p:spPr>
          <a:xfrm>
            <a:off x="864000" y="1632089"/>
            <a:ext cx="5587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med type 1 hjerteinfarkt utskrevet med lipidsenkende medikament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og 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</a:t>
            </a:r>
            <a:endParaRPr lang="nb-NO" sz="1600" dirty="0" smtClean="0"/>
          </a:p>
          <a:p>
            <a:r>
              <a:rPr lang="nb-NO" sz="1600" dirty="0" smtClean="0"/>
              <a:t>Norsk </a:t>
            </a:r>
            <a:r>
              <a:rPr lang="nb-NO" sz="1600" dirty="0"/>
              <a:t>hjerteinfarktregister 2023. 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b="1416"/>
          <a:stretch/>
        </p:blipFill>
        <p:spPr>
          <a:xfrm>
            <a:off x="7410450" y="906160"/>
            <a:ext cx="3969150" cy="588516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Utskrevet med betablokker hvis indikasjon 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30202" y="1605351"/>
            <a:ext cx="4696875" cy="5252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Definisjon: </a:t>
            </a:r>
          </a:p>
          <a:p>
            <a:pPr marL="0" indent="0">
              <a:buNone/>
            </a:pPr>
            <a:r>
              <a:rPr lang="nb-NO" sz="1600" dirty="0"/>
              <a:t>Andel pasienter under 85 å</a:t>
            </a:r>
            <a:r>
              <a:rPr lang="nb-NO" sz="1600" dirty="0" smtClean="0"/>
              <a:t>r </a:t>
            </a:r>
            <a:r>
              <a:rPr lang="nb-NO" sz="1600" dirty="0"/>
              <a:t>som ble utskrevet med betablokker hvis det var indikasjon for betablokker. </a:t>
            </a:r>
            <a:endParaRPr lang="nb-NO" sz="1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nb-NO" sz="1600" b="1" dirty="0" smtClean="0"/>
              <a:t>Måloppnåelse: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Lav: &lt; 75 </a:t>
            </a:r>
            <a:r>
              <a:rPr lang="nb-NO" sz="1600" dirty="0" smtClean="0"/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Moderat </a:t>
            </a:r>
            <a:r>
              <a:rPr lang="nb-NO" sz="1600" dirty="0"/>
              <a:t>75 % - 84 </a:t>
            </a:r>
            <a:r>
              <a:rPr lang="nb-NO" sz="1600" dirty="0" smtClean="0"/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Høy</a:t>
            </a:r>
            <a:r>
              <a:rPr lang="nb-NO" sz="1600" dirty="0"/>
              <a:t>: ≥ 85 % </a:t>
            </a:r>
            <a:endParaRPr lang="nb-NO" sz="1600" b="1" dirty="0"/>
          </a:p>
        </p:txBody>
      </p:sp>
      <p:sp>
        <p:nvSpPr>
          <p:cNvPr id="7" name="Rektangel 6"/>
          <p:cNvSpPr/>
          <p:nvPr/>
        </p:nvSpPr>
        <p:spPr>
          <a:xfrm>
            <a:off x="5858190" y="1605351"/>
            <a:ext cx="6029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Indikator H – 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som hadde indikasjon for betablokker som ble utskrevet med betablokker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2017-2023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Norsk hjerteinfarktregister 2023. 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994" y="2436348"/>
            <a:ext cx="5933813" cy="40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Utskrevet med betablokker hvis indikasjon </a:t>
            </a:r>
          </a:p>
        </p:txBody>
      </p:sp>
      <p:sp>
        <p:nvSpPr>
          <p:cNvPr id="3" name="Rektangel 2"/>
          <p:cNvSpPr/>
          <p:nvPr/>
        </p:nvSpPr>
        <p:spPr>
          <a:xfrm>
            <a:off x="864000" y="1632089"/>
            <a:ext cx="5587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/>
              <a:t>Andel </a:t>
            </a:r>
            <a:r>
              <a:rPr lang="nb-NO" sz="1600" dirty="0"/>
              <a:t>(%) pasienter under 85 å</a:t>
            </a:r>
            <a:r>
              <a:rPr lang="nb-NO" sz="1600" dirty="0" smtClean="0"/>
              <a:t>r </a:t>
            </a:r>
            <a:r>
              <a:rPr lang="nb-NO" sz="1600" dirty="0"/>
              <a:t>som hadde indikasjon for betablokker og som ble utskrevet med betablokker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og 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</a:t>
            </a:r>
            <a:endParaRPr lang="nb-NO" sz="1600" dirty="0" smtClean="0"/>
          </a:p>
          <a:p>
            <a:r>
              <a:rPr lang="nb-NO" sz="1600" dirty="0" smtClean="0"/>
              <a:t>Norsk </a:t>
            </a:r>
            <a:r>
              <a:rPr lang="nb-NO" sz="1600" dirty="0"/>
              <a:t>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5" y="957414"/>
            <a:ext cx="4048368" cy="584764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000" y="468001"/>
            <a:ext cx="9621120" cy="1325563"/>
          </a:xfrm>
        </p:spPr>
        <p:txBody>
          <a:bodyPr>
            <a:normAutofit/>
          </a:bodyPr>
          <a:lstStyle/>
          <a:p>
            <a:r>
              <a:rPr lang="nb-NO" sz="2400" dirty="0"/>
              <a:t>Aldersjusterte innleggelsesrater for akutt hjerteinfarkt blant menn og kvinner i Norge for perioden 2015-2023. Norsk hjerteinfarktregister 2023.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/>
          <a:srcRect t="15399"/>
          <a:stretch/>
        </p:blipFill>
        <p:spPr>
          <a:xfrm>
            <a:off x="2085304" y="1793565"/>
            <a:ext cx="7509437" cy="406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Utskrevet med ACE-hemmer hvis indikasjon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30202" y="1605351"/>
            <a:ext cx="4318073" cy="5252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Definisjon: </a:t>
            </a:r>
          </a:p>
          <a:p>
            <a:pPr marL="0" indent="0">
              <a:buNone/>
            </a:pPr>
            <a:r>
              <a:rPr lang="nb-NO" sz="1600" dirty="0"/>
              <a:t>Andel pasienter under 85 å</a:t>
            </a:r>
            <a:r>
              <a:rPr lang="nb-NO" sz="1600" dirty="0" smtClean="0"/>
              <a:t>r </a:t>
            </a:r>
            <a:r>
              <a:rPr lang="nb-NO" sz="1600" dirty="0"/>
              <a:t>med hjertesvikt eller diabetes som ble utskrevet med ACE-hemmer eller </a:t>
            </a:r>
            <a:r>
              <a:rPr lang="nb-NO" sz="1600" dirty="0" smtClean="0"/>
              <a:t>All-antagonist.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600" b="1" dirty="0" smtClean="0"/>
              <a:t>Måloppnåelse: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Lav: &lt; 75 </a:t>
            </a:r>
            <a:r>
              <a:rPr lang="nb-NO" sz="1600" dirty="0" smtClean="0"/>
              <a:t>% </a:t>
            </a:r>
            <a:endParaRPr lang="nb-NO" sz="1600" dirty="0"/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M</a:t>
            </a:r>
            <a:r>
              <a:rPr lang="nb-NO" sz="1600" dirty="0" smtClean="0"/>
              <a:t>oderat </a:t>
            </a:r>
            <a:r>
              <a:rPr lang="nb-NO" sz="1600" dirty="0"/>
              <a:t>75 % - 84 </a:t>
            </a:r>
            <a:r>
              <a:rPr lang="nb-NO" sz="1600" dirty="0" smtClean="0"/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Høy</a:t>
            </a:r>
            <a:r>
              <a:rPr lang="nb-NO" sz="1600" dirty="0"/>
              <a:t>: ≥ 85 %</a:t>
            </a:r>
            <a:endParaRPr lang="nb-NO" sz="1600" b="1" dirty="0"/>
          </a:p>
        </p:txBody>
      </p:sp>
      <p:sp>
        <p:nvSpPr>
          <p:cNvPr id="7" name="Rektangel 6"/>
          <p:cNvSpPr/>
          <p:nvPr/>
        </p:nvSpPr>
        <p:spPr>
          <a:xfrm>
            <a:off x="5858190" y="1605351"/>
            <a:ext cx="6029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Indikator I – 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som fikk behandling med ACE-hemmer/AII-antagonist, hvis indikasjon,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2017-2023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381" y="2540401"/>
            <a:ext cx="5762625" cy="404812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Utskrevet med ACE-hemmer hvis indikasjon</a:t>
            </a:r>
          </a:p>
        </p:txBody>
      </p:sp>
      <p:sp>
        <p:nvSpPr>
          <p:cNvPr id="3" name="Rektangel 2"/>
          <p:cNvSpPr/>
          <p:nvPr/>
        </p:nvSpPr>
        <p:spPr>
          <a:xfrm>
            <a:off x="797325" y="1632089"/>
            <a:ext cx="5432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som fikk behandling med ACE-hemmer/AII-antagonist, hvis indikasjon,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og 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</a:t>
            </a:r>
            <a:endParaRPr lang="nb-NO" sz="1600" dirty="0" smtClean="0"/>
          </a:p>
          <a:p>
            <a:r>
              <a:rPr lang="nb-NO" sz="1600" dirty="0" smtClean="0"/>
              <a:t>Norsk hjerteinfarktregister 2023. 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938725"/>
            <a:ext cx="4088369" cy="591927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Ejeksjonsfraksjon (EF) </a:t>
            </a:r>
            <a:r>
              <a:rPr lang="nb-NO" sz="2400" dirty="0" smtClean="0"/>
              <a:t>m</a:t>
            </a:r>
            <a:r>
              <a:rPr lang="nb-NO" sz="2400" dirty="0"/>
              <a:t>å</a:t>
            </a:r>
            <a:r>
              <a:rPr lang="nb-NO" sz="2400" dirty="0" smtClean="0"/>
              <a:t>lt</a:t>
            </a:r>
            <a:endParaRPr lang="nb-NO" sz="2400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30202" y="1605351"/>
            <a:ext cx="4696875" cy="5252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Definisjon: </a:t>
            </a:r>
          </a:p>
          <a:p>
            <a:pPr marL="0" indent="0">
              <a:buNone/>
            </a:pPr>
            <a:r>
              <a:rPr lang="nb-NO" sz="1600" dirty="0"/>
              <a:t>Andel pasienter under 85 å</a:t>
            </a:r>
            <a:r>
              <a:rPr lang="nb-NO" sz="1600" dirty="0" smtClean="0"/>
              <a:t>r </a:t>
            </a:r>
            <a:r>
              <a:rPr lang="nb-NO" sz="1600" dirty="0"/>
              <a:t>som undersøkes med </a:t>
            </a:r>
            <a:r>
              <a:rPr lang="nb-NO" sz="1600" dirty="0" smtClean="0"/>
              <a:t>m</a:t>
            </a:r>
            <a:r>
              <a:rPr lang="nb-NO" sz="1600" dirty="0"/>
              <a:t>å</a:t>
            </a:r>
            <a:r>
              <a:rPr lang="nb-NO" sz="1600" dirty="0" smtClean="0"/>
              <a:t>ling </a:t>
            </a:r>
            <a:r>
              <a:rPr lang="nb-NO" sz="1600" dirty="0"/>
              <a:t>av hjertets pumpefunksjon (ejeksjonsfraksjon</a:t>
            </a:r>
            <a:r>
              <a:rPr lang="nb-NO" sz="1600" dirty="0" smtClean="0"/>
              <a:t>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600" b="1" dirty="0" smtClean="0"/>
              <a:t>Måloppnåelse: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Lav: &lt; 60 </a:t>
            </a:r>
            <a:r>
              <a:rPr lang="nb-NO" sz="1600" dirty="0" smtClean="0"/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Moderat</a:t>
            </a:r>
            <a:r>
              <a:rPr lang="nb-NO" sz="1600" dirty="0"/>
              <a:t>: 60 % - 79 </a:t>
            </a:r>
            <a:r>
              <a:rPr lang="nb-NO" sz="1600" dirty="0" smtClean="0"/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 smtClean="0"/>
              <a:t>Høy</a:t>
            </a:r>
            <a:r>
              <a:rPr lang="nb-NO" sz="1600" dirty="0"/>
              <a:t>: ≥ 80 % </a:t>
            </a:r>
            <a:endParaRPr lang="nb-NO" sz="1600" b="1" dirty="0"/>
          </a:p>
        </p:txBody>
      </p:sp>
      <p:sp>
        <p:nvSpPr>
          <p:cNvPr id="7" name="Rektangel 6"/>
          <p:cNvSpPr/>
          <p:nvPr/>
        </p:nvSpPr>
        <p:spPr>
          <a:xfrm>
            <a:off x="5858190" y="1605351"/>
            <a:ext cx="6029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Indikator J – 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som ble undersøkt med </a:t>
            </a:r>
            <a:r>
              <a:rPr lang="nb-NO" sz="1600" dirty="0" smtClean="0"/>
              <a:t>m</a:t>
            </a:r>
            <a:r>
              <a:rPr lang="nb-NO" sz="1600" dirty="0"/>
              <a:t>å</a:t>
            </a:r>
            <a:r>
              <a:rPr lang="nb-NO" sz="1600" dirty="0" smtClean="0"/>
              <a:t>ling </a:t>
            </a:r>
            <a:r>
              <a:rPr lang="nb-NO" sz="1600" dirty="0"/>
              <a:t>av hjertets pumpefunksjon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 2013-2023.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61" y="2532498"/>
            <a:ext cx="6020595" cy="403975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Ejeksjonsfraksjon (EF) målt</a:t>
            </a:r>
          </a:p>
        </p:txBody>
      </p:sp>
      <p:sp>
        <p:nvSpPr>
          <p:cNvPr id="3" name="Rektangel 2"/>
          <p:cNvSpPr/>
          <p:nvPr/>
        </p:nvSpPr>
        <p:spPr>
          <a:xfrm>
            <a:off x="864000" y="1632089"/>
            <a:ext cx="5031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Andel (%) pasienter under 85 å</a:t>
            </a:r>
            <a:r>
              <a:rPr lang="nb-NO" sz="1600" dirty="0" smtClean="0"/>
              <a:t>r </a:t>
            </a:r>
            <a:r>
              <a:rPr lang="nb-NO" sz="1600" dirty="0"/>
              <a:t>som ble undersøkt med </a:t>
            </a:r>
            <a:r>
              <a:rPr lang="nb-NO" sz="1600" dirty="0" smtClean="0"/>
              <a:t>m</a:t>
            </a:r>
            <a:r>
              <a:rPr lang="nb-NO" sz="1600" dirty="0"/>
              <a:t>å</a:t>
            </a:r>
            <a:r>
              <a:rPr lang="nb-NO" sz="1600" dirty="0" smtClean="0"/>
              <a:t>ling </a:t>
            </a:r>
            <a:r>
              <a:rPr lang="nb-NO" sz="1600" dirty="0"/>
              <a:t>av hjertets pumpefunksjon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og 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</a:t>
            </a:r>
            <a:endParaRPr lang="nb-NO" sz="1600" dirty="0" smtClean="0"/>
          </a:p>
          <a:p>
            <a:r>
              <a:rPr lang="nb-NO" sz="1600" dirty="0" smtClean="0"/>
              <a:t>Norsk </a:t>
            </a:r>
            <a:r>
              <a:rPr lang="nb-NO" sz="1600" dirty="0"/>
              <a:t>hjerteinfarktregister 2023. 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975" y="776850"/>
            <a:ext cx="4177624" cy="599010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35425" y="3701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30 dagers dødelighet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5426" y="1605351"/>
            <a:ext cx="3765150" cy="5252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Definisjon: </a:t>
            </a:r>
          </a:p>
          <a:p>
            <a:pPr marL="0" indent="0">
              <a:buNone/>
            </a:pPr>
            <a:r>
              <a:rPr lang="nb-NO" sz="1600" dirty="0"/>
              <a:t>Aldersjustert 30 dagers dødelighet uavhengig av </a:t>
            </a:r>
            <a:r>
              <a:rPr lang="nb-NO" sz="1600" dirty="0" smtClean="0"/>
              <a:t>døds</a:t>
            </a:r>
            <a:r>
              <a:rPr lang="nb-NO" sz="1600" dirty="0"/>
              <a:t>å</a:t>
            </a:r>
            <a:r>
              <a:rPr lang="nb-NO" sz="1600" dirty="0" smtClean="0"/>
              <a:t>rsak </a:t>
            </a:r>
            <a:r>
              <a:rPr lang="nb-NO" sz="1600" dirty="0"/>
              <a:t>for pasienter under 85 å</a:t>
            </a:r>
            <a:r>
              <a:rPr lang="nb-NO" sz="1600" dirty="0" smtClean="0"/>
              <a:t>r</a:t>
            </a:r>
            <a:r>
              <a:rPr lang="nb-NO" sz="1600" dirty="0"/>
              <a:t>, beregnet fra dato for innleggelse</a:t>
            </a:r>
            <a:r>
              <a:rPr lang="nb-NO" sz="1600" dirty="0" smtClean="0"/>
              <a:t>.</a:t>
            </a:r>
          </a:p>
          <a:p>
            <a:pPr marL="0" indent="0">
              <a:buNone/>
            </a:pPr>
            <a:r>
              <a:rPr lang="nb-NO" sz="1600" b="1" dirty="0" smtClean="0"/>
              <a:t>Måloppnåelse:</a:t>
            </a:r>
          </a:p>
          <a:p>
            <a:pPr marL="0" indent="0">
              <a:buNone/>
            </a:pPr>
            <a:r>
              <a:rPr lang="nb-NO" sz="1600" dirty="0" smtClean="0"/>
              <a:t>M</a:t>
            </a:r>
            <a:r>
              <a:rPr lang="nb-NO" sz="1600" dirty="0"/>
              <a:t>å</a:t>
            </a:r>
            <a:r>
              <a:rPr lang="nb-NO" sz="1600" dirty="0" smtClean="0"/>
              <a:t>ltall </a:t>
            </a:r>
            <a:r>
              <a:rPr lang="nb-NO" sz="1600" dirty="0"/>
              <a:t>ikke definert</a:t>
            </a:r>
            <a:endParaRPr lang="nb-NO" sz="1600" b="1" dirty="0"/>
          </a:p>
        </p:txBody>
      </p:sp>
      <p:sp>
        <p:nvSpPr>
          <p:cNvPr id="7" name="Rektangel 6"/>
          <p:cNvSpPr/>
          <p:nvPr/>
        </p:nvSpPr>
        <p:spPr>
          <a:xfrm>
            <a:off x="5211350" y="863620"/>
            <a:ext cx="6029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Kvalitetsindikator K - Aldersjustert 30 dagers dødelighet.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551" y="1202174"/>
            <a:ext cx="6498721" cy="562842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Kvalitetsindeks </a:t>
            </a:r>
            <a:r>
              <a:rPr lang="nb-NO" sz="2400" dirty="0" smtClean="0"/>
              <a:t>2021-2023</a:t>
            </a:r>
          </a:p>
          <a:p>
            <a:r>
              <a:rPr lang="nb-NO" sz="2400" dirty="0" smtClean="0"/>
              <a:t>- samlesk</a:t>
            </a:r>
            <a:r>
              <a:rPr lang="nb-NO" sz="2400" dirty="0"/>
              <a:t>å</a:t>
            </a:r>
            <a:r>
              <a:rPr lang="nb-NO" sz="2400" dirty="0" smtClean="0"/>
              <a:t>r </a:t>
            </a:r>
            <a:r>
              <a:rPr lang="nb-NO" sz="2400" dirty="0"/>
              <a:t>for utvalgte kvalitetsindikatorer</a:t>
            </a:r>
          </a:p>
        </p:txBody>
      </p:sp>
      <p:sp>
        <p:nvSpPr>
          <p:cNvPr id="3" name="Rektangel 2"/>
          <p:cNvSpPr/>
          <p:nvPr/>
        </p:nvSpPr>
        <p:spPr>
          <a:xfrm>
            <a:off x="864000" y="1793564"/>
            <a:ext cx="5988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/>
              <a:t>Måloppnåelse </a:t>
            </a:r>
            <a:r>
              <a:rPr lang="nb-NO" sz="1600" dirty="0"/>
              <a:t>for kvalitetsindikatorene som er inkludert i indeksen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34" y="2132118"/>
            <a:ext cx="6623380" cy="201066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336" y="888105"/>
            <a:ext cx="3787489" cy="596989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Pasientrapporterte skjema (</a:t>
            </a:r>
            <a:r>
              <a:rPr lang="nb-NO" sz="2400" dirty="0" smtClean="0"/>
              <a:t>PROM/PREM)</a:t>
            </a:r>
            <a:endParaRPr lang="nb-NO" sz="2400" dirty="0"/>
          </a:p>
        </p:txBody>
      </p:sp>
      <p:sp>
        <p:nvSpPr>
          <p:cNvPr id="3" name="Rektangel 2"/>
          <p:cNvSpPr/>
          <p:nvPr/>
        </p:nvSpPr>
        <p:spPr>
          <a:xfrm>
            <a:off x="864000" y="1632089"/>
            <a:ext cx="5327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Andel (%) pasienter under 85 å</a:t>
            </a:r>
            <a:r>
              <a:rPr lang="nb-NO" sz="1600" dirty="0" smtClean="0"/>
              <a:t>r</a:t>
            </a:r>
            <a:r>
              <a:rPr lang="nb-NO" sz="1600" dirty="0"/>
              <a:t>, med førstegangsinfarkt, som har rapportert at de ble </a:t>
            </a:r>
            <a:r>
              <a:rPr lang="nb-NO" sz="1600" b="1" dirty="0"/>
              <a:t>henvist til hjertekurs/hjerteskole/hjerterehabilitering </a:t>
            </a:r>
            <a:r>
              <a:rPr lang="nb-NO" sz="1600" dirty="0"/>
              <a:t>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 med dekningsintervall. </a:t>
            </a:r>
            <a:endParaRPr lang="nb-NO" sz="1600" dirty="0" smtClean="0"/>
          </a:p>
          <a:p>
            <a:r>
              <a:rPr lang="nb-NO" sz="1600" dirty="0" smtClean="0"/>
              <a:t>Norsk </a:t>
            </a:r>
            <a:r>
              <a:rPr lang="nb-NO" sz="1600" dirty="0"/>
              <a:t>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893474"/>
            <a:ext cx="4664474" cy="596452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Pasientrapporterte skjema (</a:t>
            </a:r>
            <a:r>
              <a:rPr lang="nb-NO" sz="2400" dirty="0" smtClean="0"/>
              <a:t>PROM/PREM)</a:t>
            </a:r>
            <a:endParaRPr lang="nb-NO" sz="2400" dirty="0"/>
          </a:p>
        </p:txBody>
      </p:sp>
      <p:sp>
        <p:nvSpPr>
          <p:cNvPr id="3" name="Rektangel 2"/>
          <p:cNvSpPr/>
          <p:nvPr/>
        </p:nvSpPr>
        <p:spPr>
          <a:xfrm>
            <a:off x="864000" y="1632089"/>
            <a:ext cx="5403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Andel (%) pasienter under 85 å</a:t>
            </a:r>
            <a:r>
              <a:rPr lang="nb-NO" sz="1600" dirty="0" smtClean="0"/>
              <a:t>r</a:t>
            </a:r>
            <a:r>
              <a:rPr lang="nb-NO" sz="1600" dirty="0"/>
              <a:t>, med førstegangsinfarkt, som har rapportert at de har </a:t>
            </a:r>
            <a:r>
              <a:rPr lang="nb-NO" sz="1600" dirty="0" smtClean="0"/>
              <a:t>f</a:t>
            </a:r>
            <a:r>
              <a:rPr lang="nb-NO" sz="1600" dirty="0"/>
              <a:t>å</a:t>
            </a:r>
            <a:r>
              <a:rPr lang="nb-NO" sz="1600" dirty="0" smtClean="0"/>
              <a:t>tt </a:t>
            </a:r>
            <a:r>
              <a:rPr lang="nb-NO" sz="1600" b="1" dirty="0"/>
              <a:t>tilstrekkelig informasjon om sin diagnose/sine plager </a:t>
            </a:r>
            <a:r>
              <a:rPr lang="nb-NO" sz="1600" dirty="0"/>
              <a:t>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 med dekningsintervall.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926212"/>
            <a:ext cx="4502550" cy="58603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Pasientrapporterte skjema (</a:t>
            </a:r>
            <a:r>
              <a:rPr lang="nb-NO" sz="2400" dirty="0" smtClean="0"/>
              <a:t>PROM/PREM)</a:t>
            </a:r>
            <a:endParaRPr lang="nb-NO" sz="2400" dirty="0"/>
          </a:p>
        </p:txBody>
      </p:sp>
      <p:sp>
        <p:nvSpPr>
          <p:cNvPr id="3" name="Rektangel 2"/>
          <p:cNvSpPr/>
          <p:nvPr/>
        </p:nvSpPr>
        <p:spPr>
          <a:xfrm>
            <a:off x="864000" y="1632089"/>
            <a:ext cx="5403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Andel (%) pasienter under 85 å</a:t>
            </a:r>
            <a:r>
              <a:rPr lang="nb-NO" sz="1600" dirty="0" smtClean="0"/>
              <a:t>r</a:t>
            </a:r>
            <a:r>
              <a:rPr lang="nb-NO" sz="1600" dirty="0"/>
              <a:t>, med førstegangsinfarkt, som har rapportert at de i løpet av </a:t>
            </a:r>
            <a:r>
              <a:rPr lang="nb-NO" sz="1600" b="1" dirty="0"/>
              <a:t>de</a:t>
            </a:r>
            <a:r>
              <a:rPr lang="nb-NO" sz="1600" dirty="0"/>
              <a:t> </a:t>
            </a:r>
            <a:r>
              <a:rPr lang="nb-NO" sz="1600" b="1" dirty="0"/>
              <a:t>siste fire ukene har hatt ukentlige smerter i brystet, trykk i brystet eller angina pectoris anfall</a:t>
            </a:r>
            <a:r>
              <a:rPr lang="nb-NO" sz="1600" dirty="0"/>
              <a:t>,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 med dekningsintervall.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883018"/>
            <a:ext cx="4676696" cy="597498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Pasientrapporterte skjema (</a:t>
            </a:r>
            <a:r>
              <a:rPr lang="nb-NO" sz="2400" dirty="0" smtClean="0"/>
              <a:t>PROM/PREM)</a:t>
            </a:r>
            <a:endParaRPr lang="nb-NO" sz="2400" dirty="0"/>
          </a:p>
        </p:txBody>
      </p:sp>
      <p:sp>
        <p:nvSpPr>
          <p:cNvPr id="3" name="Rektangel 2"/>
          <p:cNvSpPr/>
          <p:nvPr/>
        </p:nvSpPr>
        <p:spPr>
          <a:xfrm>
            <a:off x="864000" y="1632089"/>
            <a:ext cx="5146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Andel (%) pasienter som ikke har problemer med gange, personlig stell, vanlige </a:t>
            </a:r>
            <a:r>
              <a:rPr lang="nb-NO" sz="1600" dirty="0" smtClean="0"/>
              <a:t>gjørem</a:t>
            </a:r>
            <a:r>
              <a:rPr lang="nb-NO" sz="1600" dirty="0"/>
              <a:t>å</a:t>
            </a:r>
            <a:r>
              <a:rPr lang="nb-NO" sz="1600" dirty="0" smtClean="0"/>
              <a:t>l </a:t>
            </a:r>
            <a:r>
              <a:rPr lang="nb-NO" sz="1600" dirty="0"/>
              <a:t>eller som ikke har smerter/ubehag eller angst/depresjon (</a:t>
            </a:r>
            <a:r>
              <a:rPr lang="nb-NO" sz="1600" dirty="0" smtClean="0"/>
              <a:t>m</a:t>
            </a:r>
            <a:r>
              <a:rPr lang="nb-NO" sz="1600" dirty="0"/>
              <a:t>å</a:t>
            </a:r>
            <a:r>
              <a:rPr lang="nb-NO" sz="1600" dirty="0" smtClean="0"/>
              <a:t>lt </a:t>
            </a:r>
            <a:r>
              <a:rPr lang="nb-NO" sz="1600" dirty="0"/>
              <a:t>ved EQ-5D-5L)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 i 2023. </a:t>
            </a:r>
            <a:endParaRPr lang="nb-NO" sz="1600" dirty="0" smtClean="0"/>
          </a:p>
          <a:p>
            <a:r>
              <a:rPr lang="nb-NO" sz="1600" dirty="0" smtClean="0"/>
              <a:t>Norsk </a:t>
            </a:r>
            <a:r>
              <a:rPr lang="nb-NO" sz="1600" dirty="0"/>
              <a:t>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13" y="928688"/>
            <a:ext cx="4456378" cy="592931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519" y="1520530"/>
            <a:ext cx="6254796" cy="487890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864000" y="468001"/>
            <a:ext cx="9621120" cy="1325563"/>
          </a:xfrm>
        </p:spPr>
        <p:txBody>
          <a:bodyPr>
            <a:normAutofit/>
          </a:bodyPr>
          <a:lstStyle/>
          <a:p>
            <a:r>
              <a:rPr lang="nb-NO" sz="2400" dirty="0"/>
              <a:t>Måloppnåelse for kvalitetsindikatorer på nasjonalt nivå. </a:t>
            </a:r>
            <a:br>
              <a:rPr lang="nb-NO" sz="2400" dirty="0"/>
            </a:br>
            <a:r>
              <a:rPr lang="nb-NO" sz="2400" dirty="0"/>
              <a:t>Norsk hjerteinfarktregister 2023.</a:t>
            </a:r>
          </a:p>
        </p:txBody>
      </p:sp>
    </p:spTree>
    <p:extLst>
      <p:ext uri="{BB962C8B-B14F-4D97-AF65-F5344CB8AC3E}">
        <p14:creationId xmlns:p14="http://schemas.microsoft.com/office/powerpoint/2010/main" val="22549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Pasientrapporterte skjema (</a:t>
            </a:r>
            <a:r>
              <a:rPr lang="nb-NO" sz="2400" dirty="0" smtClean="0"/>
              <a:t>PROM/PREM)</a:t>
            </a:r>
            <a:endParaRPr lang="nb-NO" sz="2400" dirty="0"/>
          </a:p>
        </p:txBody>
      </p:sp>
      <p:sp>
        <p:nvSpPr>
          <p:cNvPr id="3" name="Rektangel 2"/>
          <p:cNvSpPr/>
          <p:nvPr/>
        </p:nvSpPr>
        <p:spPr>
          <a:xfrm>
            <a:off x="864000" y="1632089"/>
            <a:ext cx="55870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Totalvurdert </a:t>
            </a:r>
            <a:r>
              <a:rPr lang="nb-NO" sz="1600" dirty="0" err="1" smtClean="0"/>
              <a:t>helsesk</a:t>
            </a:r>
            <a:r>
              <a:rPr lang="nb-NO" sz="1600" dirty="0" err="1"/>
              <a:t>å</a:t>
            </a:r>
            <a:r>
              <a:rPr lang="nb-NO" sz="1600" dirty="0" err="1" smtClean="0"/>
              <a:t>r</a:t>
            </a:r>
            <a:r>
              <a:rPr lang="nb-NO" sz="1600" dirty="0" smtClean="0"/>
              <a:t> </a:t>
            </a:r>
            <a:r>
              <a:rPr lang="nb-NO" sz="1600" dirty="0"/>
              <a:t>(VAS)* (gjennomsnitt) med 95 % konfidensintervall for pasienter under 85 å</a:t>
            </a:r>
            <a:r>
              <a:rPr lang="nb-NO" sz="1600" dirty="0" smtClean="0"/>
              <a:t>r </a:t>
            </a:r>
            <a:r>
              <a:rPr lang="nb-NO" sz="1600" dirty="0"/>
              <a:t>med førstegangsinfarkt,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 i 2023. Norsk hjerteinfarktregister 2023. </a:t>
            </a:r>
            <a:endParaRPr lang="nb-NO" sz="1600" dirty="0" smtClean="0"/>
          </a:p>
          <a:p>
            <a:r>
              <a:rPr lang="nb-NO" sz="1600" dirty="0" smtClean="0"/>
              <a:t>*</a:t>
            </a:r>
            <a:r>
              <a:rPr lang="nb-NO" sz="1600" dirty="0"/>
              <a:t>Egenvurdert helse gradert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en skala fra 0 til 100 der 100 indikerer perfekt helse.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b="2231"/>
          <a:stretch/>
        </p:blipFill>
        <p:spPr>
          <a:xfrm>
            <a:off x="6587729" y="947738"/>
            <a:ext cx="4655184" cy="584358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Pasientrapporterte skjema (</a:t>
            </a:r>
            <a:r>
              <a:rPr lang="nb-NO" sz="2400" dirty="0" smtClean="0"/>
              <a:t>PROM/PREM)</a:t>
            </a:r>
            <a:endParaRPr lang="nb-NO" sz="2400" dirty="0"/>
          </a:p>
        </p:txBody>
      </p:sp>
      <p:sp>
        <p:nvSpPr>
          <p:cNvPr id="3" name="Rektangel 2"/>
          <p:cNvSpPr/>
          <p:nvPr/>
        </p:nvSpPr>
        <p:spPr>
          <a:xfrm>
            <a:off x="864000" y="1632089"/>
            <a:ext cx="5517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err="1"/>
              <a:t>HeartQol</a:t>
            </a:r>
            <a:r>
              <a:rPr lang="nb-NO" sz="1600" dirty="0"/>
              <a:t>: Emosjonell, fysisk og global </a:t>
            </a:r>
            <a:r>
              <a:rPr lang="nb-NO" sz="1600" dirty="0" smtClean="0"/>
              <a:t>sk</a:t>
            </a:r>
            <a:r>
              <a:rPr lang="nb-NO" sz="1600" dirty="0"/>
              <a:t>å</a:t>
            </a:r>
            <a:r>
              <a:rPr lang="nb-NO" sz="1600" dirty="0" smtClean="0"/>
              <a:t>r </a:t>
            </a:r>
            <a:r>
              <a:rPr lang="nb-NO" sz="1600" dirty="0"/>
              <a:t>(gjennomsnitt)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helseregion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 og nasjonalt </a:t>
            </a:r>
            <a:r>
              <a:rPr lang="nb-NO" sz="1600" dirty="0" smtClean="0"/>
              <a:t>niv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i 2023.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915695"/>
            <a:ext cx="4281199" cy="594230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 smtClean="0"/>
              <a:t>Aldersfordeling av pasienter med type 1 hjerteinfarkt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01" y="2848005"/>
            <a:ext cx="5444324" cy="248908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864000" y="1815512"/>
            <a:ext cx="9355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Aldersfordeling av pasienter med type 1 hjerteinfarkt 2013-2023. Norsk hjerteinfarktregister 2023.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931"/>
          <a:stretch/>
        </p:blipFill>
        <p:spPr>
          <a:xfrm>
            <a:off x="6498269" y="2692282"/>
            <a:ext cx="5242032" cy="263860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 smtClean="0"/>
              <a:t>Type 2 hjerteinfarkt blant kvinner og menn</a:t>
            </a:r>
            <a:endParaRPr lang="nb-NO" sz="2400" dirty="0"/>
          </a:p>
        </p:txBody>
      </p:sp>
      <p:sp>
        <p:nvSpPr>
          <p:cNvPr id="3" name="Rektangel 2"/>
          <p:cNvSpPr/>
          <p:nvPr/>
        </p:nvSpPr>
        <p:spPr>
          <a:xfrm>
            <a:off x="864000" y="1632089"/>
            <a:ext cx="5587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Andel (%) kvinner og menn under 85 å</a:t>
            </a:r>
            <a:r>
              <a:rPr lang="nb-NO" sz="1600" dirty="0" smtClean="0"/>
              <a:t>r </a:t>
            </a:r>
            <a:r>
              <a:rPr lang="nb-NO" sz="1600" dirty="0"/>
              <a:t>med type 2 hjerteinfarkt fordelt </a:t>
            </a:r>
            <a:r>
              <a:rPr lang="nb-NO" sz="1600" dirty="0" smtClean="0"/>
              <a:t>p</a:t>
            </a:r>
            <a:r>
              <a:rPr lang="nb-NO" sz="1600" dirty="0"/>
              <a:t>å</a:t>
            </a:r>
            <a:r>
              <a:rPr lang="nb-NO" sz="1600" dirty="0" smtClean="0"/>
              <a:t> </a:t>
            </a:r>
            <a:r>
              <a:rPr lang="nb-NO" sz="1600" dirty="0"/>
              <a:t>lokalsykehus (</a:t>
            </a:r>
            <a:r>
              <a:rPr lang="nb-NO" sz="1600" dirty="0" smtClean="0"/>
              <a:t>opptaksomr</a:t>
            </a:r>
            <a:r>
              <a:rPr lang="nb-NO" sz="1600" dirty="0"/>
              <a:t>å</a:t>
            </a:r>
            <a:r>
              <a:rPr lang="nb-NO" sz="1600" dirty="0" smtClean="0"/>
              <a:t>de</a:t>
            </a:r>
            <a:r>
              <a:rPr lang="nb-NO" sz="1600" dirty="0"/>
              <a:t>). </a:t>
            </a:r>
            <a:endParaRPr lang="nb-NO" sz="1600" dirty="0" smtClean="0"/>
          </a:p>
          <a:p>
            <a:r>
              <a:rPr lang="nb-NO" sz="1600" dirty="0" smtClean="0"/>
              <a:t>Norsk </a:t>
            </a:r>
            <a:r>
              <a:rPr lang="nb-NO" sz="1600" dirty="0"/>
              <a:t>hjerteinfarktregister </a:t>
            </a:r>
            <a:r>
              <a:rPr lang="nb-NO" sz="1600" dirty="0" smtClean="0"/>
              <a:t>2023. 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942170"/>
            <a:ext cx="4117747" cy="591583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64000" y="468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 smtClean="0"/>
              <a:t>Sekundærprofylaktisk oppfølgingsmodul </a:t>
            </a:r>
            <a:endParaRPr lang="nb-NO" sz="2400" dirty="0"/>
          </a:p>
        </p:txBody>
      </p:sp>
      <p:sp>
        <p:nvSpPr>
          <p:cNvPr id="3" name="Rektangel 2"/>
          <p:cNvSpPr/>
          <p:nvPr/>
        </p:nvSpPr>
        <p:spPr>
          <a:xfrm>
            <a:off x="934498" y="1661068"/>
            <a:ext cx="4139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Andel polikliniske oppfølginger i 2023 der </a:t>
            </a:r>
            <a:r>
              <a:rPr lang="nb-NO" sz="1600" dirty="0" smtClean="0"/>
              <a:t>behandlingsm</a:t>
            </a:r>
            <a:r>
              <a:rPr lang="nb-NO" sz="1600" dirty="0"/>
              <a:t>å</a:t>
            </a:r>
            <a:r>
              <a:rPr lang="nb-NO" sz="1600" dirty="0" smtClean="0"/>
              <a:t>let </a:t>
            </a:r>
            <a:r>
              <a:rPr lang="nb-NO" sz="1600" dirty="0"/>
              <a:t>for LDL-kolesterol, blodtrykk og HbA1c var </a:t>
            </a:r>
            <a:r>
              <a:rPr lang="nb-NO" sz="1600" dirty="0" smtClean="0"/>
              <a:t>oppn</a:t>
            </a:r>
            <a:r>
              <a:rPr lang="nb-NO" sz="1600" dirty="0"/>
              <a:t>å</a:t>
            </a:r>
            <a:r>
              <a:rPr lang="nb-NO" sz="1600" dirty="0" smtClean="0"/>
              <a:t>dd. Norsk hjerteinfarktregister </a:t>
            </a:r>
            <a:endParaRPr lang="nb-NO" sz="1600" b="1" dirty="0">
              <a:solidFill>
                <a:schemeClr val="accent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t="2168" b="2313"/>
          <a:stretch/>
        </p:blipFill>
        <p:spPr>
          <a:xfrm>
            <a:off x="5306578" y="1580789"/>
            <a:ext cx="6455988" cy="527721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864000" y="468001"/>
            <a:ext cx="9621120" cy="1325563"/>
          </a:xfrm>
        </p:spPr>
        <p:txBody>
          <a:bodyPr>
            <a:normAutofit/>
          </a:bodyPr>
          <a:lstStyle/>
          <a:p>
            <a:r>
              <a:rPr lang="nb-NO" sz="2400" dirty="0"/>
              <a:t>Måloppnåelse for kvalitetsindikator A1, A2 og A3. </a:t>
            </a:r>
            <a:br>
              <a:rPr lang="nb-NO" sz="2400" dirty="0"/>
            </a:br>
            <a:r>
              <a:rPr lang="nb-NO" sz="2400" dirty="0"/>
              <a:t>Norsk hjerteinfarktregister 2023.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992" y="1981745"/>
            <a:ext cx="90011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864000" y="468001"/>
            <a:ext cx="9621120" cy="1325563"/>
          </a:xfrm>
        </p:spPr>
        <p:txBody>
          <a:bodyPr>
            <a:normAutofit/>
          </a:bodyPr>
          <a:lstStyle/>
          <a:p>
            <a:r>
              <a:rPr lang="nb-NO" sz="2400" dirty="0"/>
              <a:t>Måloppnåelse for kvalitetsindikator B-E. </a:t>
            </a:r>
            <a:br>
              <a:rPr lang="nb-NO" sz="2400" dirty="0"/>
            </a:br>
            <a:r>
              <a:rPr lang="nb-NO" sz="2400" dirty="0"/>
              <a:t>Norsk hjerteinfarktregister 2023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715" y="2011135"/>
            <a:ext cx="88011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864000" y="468001"/>
            <a:ext cx="9621120" cy="1325563"/>
          </a:xfrm>
        </p:spPr>
        <p:txBody>
          <a:bodyPr>
            <a:normAutofit/>
          </a:bodyPr>
          <a:lstStyle/>
          <a:p>
            <a:r>
              <a:rPr lang="nb-NO" sz="2400" dirty="0"/>
              <a:t>Måloppnåelse for kvalitetsindikator F-J. </a:t>
            </a:r>
            <a:br>
              <a:rPr lang="nb-NO" sz="2400" dirty="0"/>
            </a:br>
            <a:r>
              <a:rPr lang="nb-NO" sz="2400" dirty="0"/>
              <a:t>Norsk hjerteinfarktregister 2023.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743" y="2021479"/>
            <a:ext cx="87249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000" y="468001"/>
            <a:ext cx="10515600" cy="1325563"/>
          </a:xfrm>
        </p:spPr>
        <p:txBody>
          <a:bodyPr>
            <a:normAutofit/>
          </a:bodyPr>
          <a:lstStyle/>
          <a:p>
            <a:r>
              <a:rPr lang="nb-NO" sz="2400" dirty="0"/>
              <a:t>Grenseverdier for måloppnåelse for kvalitetsindikatorer.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Norsk </a:t>
            </a:r>
            <a:r>
              <a:rPr lang="nb-NO" sz="2400" dirty="0"/>
              <a:t>hjerteinfarktregister 2023.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/>
          <a:srcRect r="27467"/>
          <a:stretch/>
        </p:blipFill>
        <p:spPr>
          <a:xfrm>
            <a:off x="9119285" y="105733"/>
            <a:ext cx="3072715" cy="368475"/>
          </a:xfrm>
          <a:prstGeom prst="rect">
            <a:avLst/>
          </a:prstGeom>
        </p:spPr>
      </p:pic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40888"/>
              </p:ext>
            </p:extLst>
          </p:nvPr>
        </p:nvGraphicFramePr>
        <p:xfrm>
          <a:off x="1002087" y="1513281"/>
          <a:ext cx="10239426" cy="52130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285">
                  <a:extLst>
                    <a:ext uri="{9D8B030D-6E8A-4147-A177-3AD203B41FA5}">
                      <a16:colId xmlns:a16="http://schemas.microsoft.com/office/drawing/2014/main" val="723288416"/>
                    </a:ext>
                  </a:extLst>
                </a:gridCol>
                <a:gridCol w="6534019">
                  <a:extLst>
                    <a:ext uri="{9D8B030D-6E8A-4147-A177-3AD203B41FA5}">
                      <a16:colId xmlns:a16="http://schemas.microsoft.com/office/drawing/2014/main" val="2965373571"/>
                    </a:ext>
                  </a:extLst>
                </a:gridCol>
                <a:gridCol w="1052485">
                  <a:extLst>
                    <a:ext uri="{9D8B030D-6E8A-4147-A177-3AD203B41FA5}">
                      <a16:colId xmlns:a16="http://schemas.microsoft.com/office/drawing/2014/main" val="733937966"/>
                    </a:ext>
                  </a:extLst>
                </a:gridCol>
                <a:gridCol w="1208394">
                  <a:extLst>
                    <a:ext uri="{9D8B030D-6E8A-4147-A177-3AD203B41FA5}">
                      <a16:colId xmlns:a16="http://schemas.microsoft.com/office/drawing/2014/main" val="3204028030"/>
                    </a:ext>
                  </a:extLst>
                </a:gridCol>
                <a:gridCol w="1002243">
                  <a:extLst>
                    <a:ext uri="{9D8B030D-6E8A-4147-A177-3AD203B41FA5}">
                      <a16:colId xmlns:a16="http://schemas.microsoft.com/office/drawing/2014/main" val="684993104"/>
                    </a:ext>
                  </a:extLst>
                </a:gridCol>
              </a:tblGrid>
              <a:tr h="336246">
                <a:tc>
                  <a:txBody>
                    <a:bodyPr/>
                    <a:lstStyle/>
                    <a:p>
                      <a:endParaRPr lang="nb-NO" sz="14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Kvalitetsindikatorer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Høy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     </a:t>
                      </a:r>
                      <a:r>
                        <a:rPr lang="nb-NO" sz="1400" b="1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</a:t>
                      </a:r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Moderat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Lav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701076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A1</a:t>
                      </a:r>
                      <a:endParaRPr lang="nb-NO" sz="14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Dekningsgrad 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≥ 85 %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70 % - 84 % 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70 %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635651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A2</a:t>
                      </a:r>
                      <a:endParaRPr lang="nb-NO" sz="14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Registreringsskjema ferdigstilt innen 60 dager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≥ 90 %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70 % - 89 %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70 %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640219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A3</a:t>
                      </a:r>
                      <a:endParaRPr lang="nb-NO" sz="14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Andel besvarte PROM/PREM-skjema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≥ 70 %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50 % - 69 %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&lt;50 %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599301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B</a:t>
                      </a:r>
                      <a:endParaRPr lang="nb-NO" sz="14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B: </a:t>
                      </a:r>
                      <a:r>
                        <a:rPr lang="nb-NO" sz="14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Reperfusjonsbehandling</a:t>
                      </a:r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ved STEMI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≥ 90 %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80 % - 89 % 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80 %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169833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C</a:t>
                      </a:r>
                      <a:endParaRPr lang="nb-NO" sz="14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Reperfusjonsbehandling</a:t>
                      </a:r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innen anbefalt tid ved STEMI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≥ 85 %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70 % - 84 %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70 %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398108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C1</a:t>
                      </a:r>
                      <a:endParaRPr lang="nb-NO" sz="14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Trombolyse innen anbefalt tid ved STEMI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≥ 85 %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70 % - 84 %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70 %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056152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C2</a:t>
                      </a:r>
                      <a:endParaRPr lang="nb-NO" sz="14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Primær PCI innen anbefalt tid ved STEMI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≥ 85 %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70 % - 84 %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70 %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317709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D</a:t>
                      </a:r>
                      <a:endParaRPr lang="nb-NO" sz="14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n-NO" sz="14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Koronar</a:t>
                      </a:r>
                      <a:r>
                        <a:rPr lang="nn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n-NO" sz="14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angiografi</a:t>
                      </a:r>
                      <a:r>
                        <a:rPr lang="nn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ved NSTEMI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≥ 85 %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70 % - 84 %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70 %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297689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E</a:t>
                      </a:r>
                      <a:endParaRPr lang="nb-NO" sz="14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Koronar angiografi innen 72 timer ved NSTEMI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≥ 85 %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75 % - 84 %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75 %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221764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F</a:t>
                      </a:r>
                      <a:endParaRPr lang="nb-NO" sz="14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Utskrevet med antitrombotisk behandling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≥ 90 % 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85 % - 89 %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&lt; 85 %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771438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G</a:t>
                      </a:r>
                      <a:endParaRPr lang="nb-NO" sz="14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Utskrevet med lipidsenkende medikament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≥ 90 %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85 % - 89 % 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85 %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158166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H</a:t>
                      </a:r>
                      <a:endParaRPr lang="nb-NO" sz="14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Utskrevet med betablokker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≥ 85 %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75 % - 84 % 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&lt; 75 %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734328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I</a:t>
                      </a:r>
                      <a:endParaRPr lang="nb-NO" sz="14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Utskrevet med ACE-hemmer/ All-antagonist 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≥ 85 %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75 % - 84 %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&lt; 75 %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790948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J</a:t>
                      </a:r>
                      <a:endParaRPr lang="nb-NO" sz="14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Ejeksjonsfraksjon (EF) målt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≥ 80 %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60 % - 79 %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&lt; 60 %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791094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K</a:t>
                      </a:r>
                      <a:endParaRPr lang="nb-NO" sz="14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dagers dødelighet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Måltall er ikke definert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248170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endParaRPr lang="nb-NO" sz="14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Kvalitetsindeks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1.0 poeng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/>
                        <a:t>0.5 poeng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poeng</a:t>
                      </a:r>
                      <a:endParaRPr lang="nb-NO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768756"/>
                  </a:ext>
                </a:extLst>
              </a:tr>
            </a:tbl>
          </a:graphicData>
        </a:graphic>
      </p:graphicFrame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3"/>
          <a:srcRect r="88992" b="20554"/>
          <a:stretch/>
        </p:blipFill>
        <p:spPr>
          <a:xfrm>
            <a:off x="8005421" y="1522296"/>
            <a:ext cx="311401" cy="25728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3"/>
          <a:srcRect l="83489" r="4945" b="19948"/>
          <a:stretch/>
        </p:blipFill>
        <p:spPr>
          <a:xfrm>
            <a:off x="10328436" y="1531409"/>
            <a:ext cx="327206" cy="259247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3"/>
          <a:srcRect l="41517" r="46628" b="14319"/>
          <a:stretch/>
        </p:blipFill>
        <p:spPr>
          <a:xfrm>
            <a:off x="9069862" y="1522296"/>
            <a:ext cx="335396" cy="27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NSPRollUpIngress xmlns="b7257994-7ee4-4c1f-ada2-2cc10739928f" xsi:nil="true"/>
    <TaxKeywordTaxHTField xmlns="b7257994-7ee4-4c1f-ada2-2cc10739928f">
      <Terms xmlns="http://schemas.microsoft.com/office/infopath/2007/PartnerControls">
        <TermInfo xmlns="http://schemas.microsoft.com/office/infopath/2007/PartnerControls">
          <TermName xmlns="http://schemas.microsoft.com/office/infopath/2007/PartnerControls">_£Bilde</TermName>
          <TermId xmlns="http://schemas.microsoft.com/office/infopath/2007/PartnerControls">11111111-1111-1111-1111-111111111111</TermId>
        </TermInfo>
      </Terms>
    </TaxKeywordTaxHTField>
    <TaxCatchAll xmlns="b7257994-7ee4-4c1f-ada2-2cc10739928f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9FCC5840A0D24F840EB4016D6C697F" ma:contentTypeVersion="23" ma:contentTypeDescription="Opprett et nytt dokument." ma:contentTypeScope="" ma:versionID="267291f0985899aefe3db2755d825f70">
  <xsd:schema xmlns:xsd="http://www.w3.org/2001/XMLSchema" xmlns:xs="http://www.w3.org/2001/XMLSchema" xmlns:p="http://schemas.microsoft.com/office/2006/metadata/properties" xmlns:ns1="http://schemas.microsoft.com/sharepoint/v3" xmlns:ns2="b7257994-7ee4-4c1f-ada2-2cc10739928f" targetNamespace="http://schemas.microsoft.com/office/2006/metadata/properties" ma:root="true" ma:fieldsID="b22b575da8e30c7e91a376f6449d736c" ns1:_="" ns2:_="">
    <xsd:import namespace="http://schemas.microsoft.com/sharepoint/v3"/>
    <xsd:import namespace="b7257994-7ee4-4c1f-ada2-2cc10739928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57994-7ee4-4c1f-ada2-2cc10739928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c8742576-0209-4aa1-bc47-899270f80774}" ma:internalName="TaxCatchAll" ma:showField="CatchAllData" ma:web="b7257994-7ee4-4c1f-ada2-2cc1073992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c8742576-0209-4aa1-bc47-899270f80774}" ma:internalName="TaxCatchAllLabel" ma:readOnly="true" ma:showField="CatchAllDataLabel" ma:web="b7257994-7ee4-4c1f-ada2-2cc1073992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E06D2D-07FF-4300-ABEC-1D4BC59C5D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5D74AC-8FDB-49C5-A20D-220905A63D2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b7257994-7ee4-4c1f-ada2-2cc10739928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0CF8810-8DF3-4B25-8584-CB2273B11D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257994-7ee4-4c1f-ada2-2cc1073992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4831</TotalTime>
  <Words>2710</Words>
  <Application>Microsoft Office PowerPoint</Application>
  <PresentationFormat>Widescreen</PresentationFormat>
  <Paragraphs>304</Paragraphs>
  <Slides>54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Office-tema</vt:lpstr>
      <vt:lpstr>Hjerteinfarkt i Norge</vt:lpstr>
      <vt:lpstr>Sammendrag 2023</vt:lpstr>
      <vt:lpstr>PowerPoint-presentasjon</vt:lpstr>
      <vt:lpstr>Aldersjusterte innleggelsesrater for akutt hjerteinfarkt blant menn og kvinner i Norge for perioden 2015-2023. Norsk hjerteinfarktregister 2023.</vt:lpstr>
      <vt:lpstr>Måloppnåelse for kvalitetsindikatorer på nasjonalt nivå.  Norsk hjerteinfarktregister 2023.</vt:lpstr>
      <vt:lpstr>Måloppnåelse for kvalitetsindikator A1, A2 og A3.  Norsk hjerteinfarktregister 2023.</vt:lpstr>
      <vt:lpstr>Måloppnåelse for kvalitetsindikator B-E.  Norsk hjerteinfarktregister 2023</vt:lpstr>
      <vt:lpstr>Måloppnåelse for kvalitetsindikator F-J.  Norsk hjerteinfarktregister 2023.</vt:lpstr>
      <vt:lpstr>Grenseverdier for måloppnåelse for kvalitetsindikatorer.  Norsk hjerteinfarktregister 2023.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 Midt-Norge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Halle, Kari Krizak</dc:creator>
  <cp:keywords>_£Bilde</cp:keywords>
  <cp:lastModifiedBy>Kiel, Ida Almenning</cp:lastModifiedBy>
  <cp:revision>147</cp:revision>
  <dcterms:created xsi:type="dcterms:W3CDTF">2021-06-11T19:40:45Z</dcterms:created>
  <dcterms:modified xsi:type="dcterms:W3CDTF">2024-08-20T06:03:51Z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0x0101005E9FCC5840A0D24F840EB4016D6C697F</vt:lpwstr>
  </property>
</Properties>
</file>